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7">
          <p15:clr>
            <a:srgbClr val="A4A3A4"/>
          </p15:clr>
        </p15:guide>
        <p15:guide id="2" pos="3117">
          <p15:clr>
            <a:srgbClr val="9AA0A6"/>
          </p15:clr>
        </p15:guide>
        <p15:guide id="3" orient="horz" pos="776">
          <p15:clr>
            <a:srgbClr val="9AA0A6"/>
          </p15:clr>
        </p15:guide>
        <p15:guide id="4" pos="31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7" orient="horz"/>
        <p:guide pos="3117"/>
        <p:guide pos="776" orient="horz"/>
        <p:guide pos="31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Italic.fntdata"/><Relationship Id="rId25"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dabe2774d9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dabe2774d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abe2774d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abe2774d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abe2774d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dabe2774d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dabe2774d9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dabe2774d9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dabe2774d9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dabe2774d9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dabe2774d9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dabe2774d9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dabe2774d9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dabe2774d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1200">
                <a:solidFill>
                  <a:schemeClr val="lt1"/>
                </a:solidFill>
                <a:latin typeface="Century Gothic"/>
                <a:ea typeface="Century Gothic"/>
                <a:cs typeface="Century Gothic"/>
                <a:sym typeface="Century Gothic"/>
              </a:rPr>
              <a:t>En juillet-août 2020, le montantétude “Recrutement et crise sanitaire, analyse des transformations du secteur” réalisée avec</a:t>
            </a:r>
            <a:endParaRPr sz="1200">
              <a:solidFill>
                <a:schemeClr val="lt1"/>
              </a:solidFill>
              <a:latin typeface="Century Gothic"/>
              <a:ea typeface="Century Gothic"/>
              <a:cs typeface="Century Gothic"/>
              <a:sym typeface="Century Gothic"/>
            </a:endParaRPr>
          </a:p>
          <a:p>
            <a:pPr indent="444500" lvl="0" marL="0" rtl="0" algn="l">
              <a:lnSpc>
                <a:spcPct val="115000"/>
              </a:lnSpc>
              <a:spcBef>
                <a:spcPts val="0"/>
              </a:spcBef>
              <a:spcAft>
                <a:spcPts val="0"/>
              </a:spcAft>
              <a:buNone/>
            </a:pPr>
            <a:r>
              <a:rPr lang="fr" sz="1200">
                <a:solidFill>
                  <a:schemeClr val="lt1"/>
                </a:solidFill>
                <a:latin typeface="Century Gothic"/>
                <a:ea typeface="Century Gothic"/>
                <a:cs typeface="Century Gothic"/>
                <a:sym typeface="Century Gothic"/>
              </a:rPr>
              <a:t>l’institut de sondage OpinionWay</a:t>
            </a:r>
            <a:endParaRPr sz="1200">
              <a:solidFill>
                <a:schemeClr val="lt1"/>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rPr lang="fr" sz="1200">
                <a:solidFill>
                  <a:schemeClr val="lt1"/>
                </a:solidFill>
                <a:latin typeface="Century Gothic"/>
                <a:ea typeface="Century Gothic"/>
                <a:cs typeface="Century Gothic"/>
                <a:sym typeface="Century Gothic"/>
              </a:rPr>
              <a:t> des transactions des résidents français pour les dépenses touristiques était supérieur à 2019 — l’INSEE.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dabe2774d9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dabe2774d9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dcd7489cb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dcd7489cb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cd7489cb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dcd7489cb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abe2774d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abe2774d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cd7489cb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cd7489cb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dabe2774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dabe2774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cd7489cb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cd7489cb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dabe2774d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dabe2774d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dabe2774d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dabe2774d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17575" y="0"/>
            <a:ext cx="4175700" cy="5197200"/>
          </a:xfrm>
          <a:prstGeom prst="rect">
            <a:avLst/>
          </a:prstGeom>
          <a:solidFill>
            <a:srgbClr val="FF0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5" name="Google Shape;55;p13"/>
          <p:cNvSpPr txBox="1"/>
          <p:nvPr>
            <p:ph type="ctrTitle"/>
          </p:nvPr>
        </p:nvSpPr>
        <p:spPr>
          <a:xfrm>
            <a:off x="349500" y="914000"/>
            <a:ext cx="3532500" cy="1836900"/>
          </a:xfrm>
          <a:prstGeom prst="rect">
            <a:avLst/>
          </a:prstGeom>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None/>
            </a:pPr>
            <a:r>
              <a:t/>
            </a:r>
            <a:endParaRPr b="1" sz="3800">
              <a:solidFill>
                <a:schemeClr val="lt1"/>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b="1" sz="3800">
              <a:solidFill>
                <a:schemeClr val="lt1"/>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b="1" sz="3800">
              <a:solidFill>
                <a:schemeClr val="lt1"/>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b="1" sz="3800">
              <a:solidFill>
                <a:schemeClr val="lt1"/>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b="1" sz="3800">
              <a:solidFill>
                <a:schemeClr val="lt1"/>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b="1" lang="fr" sz="3800">
                <a:solidFill>
                  <a:schemeClr val="lt1"/>
                </a:solidFill>
                <a:latin typeface="Century Gothic"/>
                <a:ea typeface="Century Gothic"/>
                <a:cs typeface="Century Gothic"/>
                <a:sym typeface="Century Gothic"/>
              </a:rPr>
              <a:t>Recruter en tertiaire</a:t>
            </a:r>
            <a:endParaRPr b="1" sz="38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ct val="44000"/>
              <a:buFont typeface="Arial"/>
              <a:buNone/>
            </a:pPr>
            <a:r>
              <a:t/>
            </a:r>
            <a:endParaRPr sz="2500">
              <a:latin typeface="Century Gothic"/>
              <a:ea typeface="Century Gothic"/>
              <a:cs typeface="Century Gothic"/>
              <a:sym typeface="Century Gothic"/>
            </a:endParaRPr>
          </a:p>
        </p:txBody>
      </p:sp>
      <p:sp>
        <p:nvSpPr>
          <p:cNvPr id="56" name="Google Shape;56;p13"/>
          <p:cNvSpPr txBox="1"/>
          <p:nvPr>
            <p:ph idx="1" type="subTitle"/>
          </p:nvPr>
        </p:nvSpPr>
        <p:spPr>
          <a:xfrm>
            <a:off x="430125" y="2664950"/>
            <a:ext cx="3113700" cy="791700"/>
          </a:xfrm>
          <a:prstGeom prst="rect">
            <a:avLst/>
          </a:prstGeom>
        </p:spPr>
        <p:txBody>
          <a:bodyPr anchorCtr="0" anchor="t" bIns="91425" lIns="91425" spcFirstLastPara="1" rIns="91425" wrap="square" tIns="91425">
            <a:normAutofit fontScale="40000" lnSpcReduction="20000"/>
          </a:bodyPr>
          <a:lstStyle/>
          <a:p>
            <a:pPr indent="0" lvl="0" marL="0" marR="0" rtl="0" algn="l">
              <a:lnSpc>
                <a:spcPct val="115000"/>
              </a:lnSpc>
              <a:spcBef>
                <a:spcPts val="0"/>
              </a:spcBef>
              <a:spcAft>
                <a:spcPts val="0"/>
              </a:spcAft>
              <a:buNone/>
            </a:pPr>
            <a:r>
              <a:rPr b="1" lang="fr" sz="2600">
                <a:solidFill>
                  <a:schemeClr val="lt1"/>
                </a:solidFill>
                <a:latin typeface="Century Gothic"/>
                <a:ea typeface="Century Gothic"/>
                <a:cs typeface="Century Gothic"/>
                <a:sym typeface="Century Gothic"/>
              </a:rPr>
              <a:t>Comment attirer et fidéliser les meilleurs profils parmis des centaines de candidats ?</a:t>
            </a:r>
            <a:endParaRPr b="1" sz="2600">
              <a:solidFill>
                <a:schemeClr val="lt1"/>
              </a:solidFill>
              <a:latin typeface="Century Gothic"/>
              <a:ea typeface="Century Gothic"/>
              <a:cs typeface="Century Gothic"/>
              <a:sym typeface="Century Gothic"/>
            </a:endParaRPr>
          </a:p>
          <a:p>
            <a:pPr indent="0" lvl="0" marL="0" marR="0" rtl="0" algn="l">
              <a:lnSpc>
                <a:spcPct val="115000"/>
              </a:lnSpc>
              <a:spcBef>
                <a:spcPts val="0"/>
              </a:spcBef>
              <a:spcAft>
                <a:spcPts val="0"/>
              </a:spcAft>
              <a:buNone/>
            </a:pPr>
            <a:r>
              <a:t/>
            </a:r>
            <a:endParaRPr b="1" sz="2600">
              <a:solidFill>
                <a:schemeClr val="lt1"/>
              </a:solidFill>
              <a:latin typeface="Century Gothic"/>
              <a:ea typeface="Century Gothic"/>
              <a:cs typeface="Century Gothic"/>
              <a:sym typeface="Century Gothic"/>
            </a:endParaRPr>
          </a:p>
          <a:p>
            <a:pPr indent="0" lvl="0" marL="0" marR="0" rtl="0" algn="l">
              <a:lnSpc>
                <a:spcPct val="115000"/>
              </a:lnSpc>
              <a:spcBef>
                <a:spcPts val="0"/>
              </a:spcBef>
              <a:spcAft>
                <a:spcPts val="0"/>
              </a:spcAft>
              <a:buNone/>
            </a:pPr>
            <a:r>
              <a:rPr b="1" lang="fr" sz="2600">
                <a:solidFill>
                  <a:schemeClr val="lt1"/>
                </a:solidFill>
                <a:latin typeface="Century Gothic"/>
                <a:ea typeface="Century Gothic"/>
                <a:cs typeface="Century Gothic"/>
                <a:sym typeface="Century Gothic"/>
              </a:rPr>
              <a:t>L</a:t>
            </a:r>
            <a:r>
              <a:rPr b="1" lang="fr" sz="2600">
                <a:solidFill>
                  <a:schemeClr val="lt1"/>
                </a:solidFill>
                <a:latin typeface="Century Gothic"/>
                <a:ea typeface="Century Gothic"/>
                <a:cs typeface="Century Gothic"/>
                <a:sym typeface="Century Gothic"/>
              </a:rPr>
              <a:t>e guide complet </a:t>
            </a:r>
            <a:endParaRPr b="1" sz="2600">
              <a:solidFill>
                <a:schemeClr val="lt1"/>
              </a:solidFill>
              <a:latin typeface="Century Gothic"/>
              <a:ea typeface="Century Gothic"/>
              <a:cs typeface="Century Gothic"/>
              <a:sym typeface="Century Gothic"/>
            </a:endParaRPr>
          </a:p>
        </p:txBody>
      </p:sp>
      <p:sp>
        <p:nvSpPr>
          <p:cNvPr id="57" name="Google Shape;57;p13"/>
          <p:cNvSpPr/>
          <p:nvPr/>
        </p:nvSpPr>
        <p:spPr>
          <a:xfrm>
            <a:off x="430125" y="2464225"/>
            <a:ext cx="3246600" cy="71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 name="Google Shape;58;p13"/>
          <p:cNvPicPr preferRelativeResize="0"/>
          <p:nvPr/>
        </p:nvPicPr>
        <p:blipFill rotWithShape="1">
          <a:blip r:embed="rId3">
            <a:alphaModFix/>
          </a:blip>
          <a:srcRect b="38178" l="0" r="0" t="35351"/>
          <a:stretch/>
        </p:blipFill>
        <p:spPr>
          <a:xfrm>
            <a:off x="210413" y="4177991"/>
            <a:ext cx="3790725" cy="709458"/>
          </a:xfrm>
          <a:prstGeom prst="rect">
            <a:avLst/>
          </a:prstGeom>
          <a:noFill/>
          <a:ln>
            <a:noFill/>
          </a:ln>
        </p:spPr>
      </p:pic>
      <p:pic>
        <p:nvPicPr>
          <p:cNvPr id="59" name="Google Shape;59;p13"/>
          <p:cNvPicPr preferRelativeResize="0"/>
          <p:nvPr/>
        </p:nvPicPr>
        <p:blipFill rotWithShape="1">
          <a:blip r:embed="rId4">
            <a:alphaModFix/>
          </a:blip>
          <a:srcRect b="0" l="6489" r="0" t="0"/>
          <a:stretch/>
        </p:blipFill>
        <p:spPr>
          <a:xfrm>
            <a:off x="4079324" y="0"/>
            <a:ext cx="7291776" cy="519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nvSpPr>
        <p:spPr>
          <a:xfrm>
            <a:off x="1745400" y="797500"/>
            <a:ext cx="3634200" cy="385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Si les certifications (ex. </a:t>
            </a:r>
            <a:r>
              <a:rPr lang="fr" sz="1100">
                <a:solidFill>
                  <a:schemeClr val="dk1"/>
                </a:solidFill>
                <a:latin typeface="Century Gothic"/>
                <a:ea typeface="Century Gothic"/>
                <a:cs typeface="Century Gothic"/>
                <a:sym typeface="Century Gothic"/>
              </a:rPr>
              <a:t>maîtrise</a:t>
            </a:r>
            <a:r>
              <a:rPr lang="fr" sz="1100">
                <a:solidFill>
                  <a:schemeClr val="dk1"/>
                </a:solidFill>
                <a:latin typeface="Century Gothic"/>
                <a:ea typeface="Century Gothic"/>
                <a:cs typeface="Century Gothic"/>
                <a:sym typeface="Century Gothic"/>
              </a:rPr>
              <a:t> d’un logiciel) sont indispensable pour certains postes en tertiaire, les éléments comme la motivation, la disponibilité ou la capacité d’apprentissage sont également à prendre en compte. Ceci est particulièrement le cas pour les métiers dans le digital, où l’auto apprentissage est important du fait de la constante évolution des outils.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Pour ne pas vous tromper sur le candidat à sélectionner </a:t>
            </a:r>
            <a:r>
              <a:rPr b="1" lang="fr" sz="1100">
                <a:solidFill>
                  <a:schemeClr val="dk1"/>
                </a:solidFill>
                <a:latin typeface="Century Gothic"/>
                <a:ea typeface="Century Gothic"/>
                <a:cs typeface="Century Gothic"/>
                <a:sym typeface="Century Gothic"/>
              </a:rPr>
              <a:t>vous pouvez le mettre en situation durant l’entretien</a:t>
            </a:r>
            <a:r>
              <a:rPr lang="fr" sz="1100">
                <a:solidFill>
                  <a:schemeClr val="dk1"/>
                </a:solidFill>
                <a:latin typeface="Century Gothic"/>
                <a:ea typeface="Century Gothic"/>
                <a:cs typeface="Century Gothic"/>
                <a:sym typeface="Century Gothic"/>
              </a:rPr>
              <a:t> et lui demander comment il réagirait dans une situation donné </a:t>
            </a:r>
            <a:r>
              <a:rPr lang="fr" sz="1100">
                <a:solidFill>
                  <a:schemeClr val="dk1"/>
                </a:solidFill>
                <a:latin typeface="Century Gothic"/>
                <a:ea typeface="Century Gothic"/>
                <a:cs typeface="Century Gothic"/>
                <a:sym typeface="Century Gothic"/>
              </a:rPr>
              <a:t>pour s’assurer que le candidat perçoit bien tous les aspects du poste. Vous pouvez également faire passer des tests d’évaluation. N’oubliez pas que </a:t>
            </a:r>
            <a:r>
              <a:rPr b="1" lang="fr" sz="1100">
                <a:solidFill>
                  <a:schemeClr val="dk1"/>
                </a:solidFill>
                <a:latin typeface="Century Gothic"/>
                <a:ea typeface="Century Gothic"/>
                <a:cs typeface="Century Gothic"/>
                <a:sym typeface="Century Gothic"/>
              </a:rPr>
              <a:t>tous les candidats doivent être évalués de la même manière</a:t>
            </a:r>
            <a:r>
              <a:rPr lang="fr" sz="1100">
                <a:solidFill>
                  <a:schemeClr val="dk1"/>
                </a:solidFill>
                <a:latin typeface="Century Gothic"/>
                <a:ea typeface="Century Gothic"/>
                <a:cs typeface="Century Gothic"/>
                <a:sym typeface="Century Gothic"/>
              </a:rPr>
              <a:t> pour un recrutement objectif et non discriminant.</a:t>
            </a:r>
            <a:endParaRPr sz="1100">
              <a:latin typeface="Century Gothic"/>
              <a:ea typeface="Century Gothic"/>
              <a:cs typeface="Century Gothic"/>
              <a:sym typeface="Century Gothic"/>
            </a:endParaRPr>
          </a:p>
        </p:txBody>
      </p:sp>
      <p:sp>
        <p:nvSpPr>
          <p:cNvPr id="183" name="Google Shape;183;p22"/>
          <p:cNvSpPr/>
          <p:nvPr/>
        </p:nvSpPr>
        <p:spPr>
          <a:xfrm>
            <a:off x="0" y="0"/>
            <a:ext cx="1330500" cy="5153100"/>
          </a:xfrm>
          <a:prstGeom prst="rect">
            <a:avLst/>
          </a:prstGeom>
          <a:solidFill>
            <a:srgbClr val="7BD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BDBDC"/>
              </a:solidFill>
            </a:endParaRPr>
          </a:p>
        </p:txBody>
      </p:sp>
      <p:sp>
        <p:nvSpPr>
          <p:cNvPr id="184" name="Google Shape;184;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solidFill>
                  <a:schemeClr val="lt1"/>
                </a:solidFill>
                <a:latin typeface="Century Gothic"/>
                <a:ea typeface="Century Gothic"/>
                <a:cs typeface="Century Gothic"/>
                <a:sym typeface="Century Gothic"/>
              </a:rPr>
              <a:t>‹#›</a:t>
            </a:fld>
            <a:endParaRPr>
              <a:solidFill>
                <a:schemeClr val="lt1"/>
              </a:solidFill>
              <a:latin typeface="Century Gothic"/>
              <a:ea typeface="Century Gothic"/>
              <a:cs typeface="Century Gothic"/>
              <a:sym typeface="Century Gothic"/>
            </a:endParaRPr>
          </a:p>
        </p:txBody>
      </p:sp>
      <p:pic>
        <p:nvPicPr>
          <p:cNvPr id="185" name="Google Shape;185;p22"/>
          <p:cNvPicPr preferRelativeResize="0"/>
          <p:nvPr/>
        </p:nvPicPr>
        <p:blipFill>
          <a:blip r:embed="rId3">
            <a:alphaModFix/>
          </a:blip>
          <a:stretch>
            <a:fillRect/>
          </a:stretch>
        </p:blipFill>
        <p:spPr>
          <a:xfrm>
            <a:off x="277357" y="2183857"/>
            <a:ext cx="775775" cy="775775"/>
          </a:xfrm>
          <a:prstGeom prst="rect">
            <a:avLst/>
          </a:prstGeom>
          <a:noFill/>
          <a:ln>
            <a:noFill/>
          </a:ln>
        </p:spPr>
      </p:pic>
      <p:pic>
        <p:nvPicPr>
          <p:cNvPr id="186" name="Google Shape;186;p22"/>
          <p:cNvPicPr preferRelativeResize="0"/>
          <p:nvPr/>
        </p:nvPicPr>
        <p:blipFill rotWithShape="1">
          <a:blip r:embed="rId4">
            <a:alphaModFix/>
          </a:blip>
          <a:srcRect b="0" l="29767" r="23071" t="0"/>
          <a:stretch/>
        </p:blipFill>
        <p:spPr>
          <a:xfrm>
            <a:off x="5509800" y="-25"/>
            <a:ext cx="3634202" cy="51435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p:nvPr/>
        </p:nvSpPr>
        <p:spPr>
          <a:xfrm>
            <a:off x="0" y="0"/>
            <a:ext cx="3895800" cy="5153100"/>
          </a:xfrm>
          <a:prstGeom prst="rect">
            <a:avLst/>
          </a:prstGeom>
          <a:solidFill>
            <a:srgbClr val="3F06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BDBDC"/>
              </a:solidFill>
            </a:endParaRPr>
          </a:p>
        </p:txBody>
      </p:sp>
      <p:sp>
        <p:nvSpPr>
          <p:cNvPr id="192" name="Google Shape;192;p23"/>
          <p:cNvSpPr txBox="1"/>
          <p:nvPr/>
        </p:nvSpPr>
        <p:spPr>
          <a:xfrm>
            <a:off x="378675" y="2535975"/>
            <a:ext cx="3403800" cy="150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fr" sz="2100">
                <a:solidFill>
                  <a:schemeClr val="lt1"/>
                </a:solidFill>
                <a:latin typeface="Century Gothic"/>
                <a:ea typeface="Century Gothic"/>
                <a:cs typeface="Century Gothic"/>
                <a:sym typeface="Century Gothic"/>
              </a:rPr>
              <a:t>Intégrer des jeunes </a:t>
            </a:r>
            <a:r>
              <a:rPr b="1" lang="fr" sz="2100">
                <a:solidFill>
                  <a:schemeClr val="lt1"/>
                </a:solidFill>
                <a:latin typeface="Century Gothic"/>
                <a:ea typeface="Century Gothic"/>
                <a:cs typeface="Century Gothic"/>
                <a:sym typeface="Century Gothic"/>
              </a:rPr>
              <a:t>diplômés</a:t>
            </a:r>
            <a:r>
              <a:rPr b="1" lang="fr" sz="2100">
                <a:solidFill>
                  <a:schemeClr val="lt1"/>
                </a:solidFill>
                <a:latin typeface="Century Gothic"/>
                <a:ea typeface="Century Gothic"/>
                <a:cs typeface="Century Gothic"/>
                <a:sym typeface="Century Gothic"/>
              </a:rPr>
              <a:t> </a:t>
            </a:r>
            <a:endParaRPr b="1" sz="21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b="1" sz="21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b="1" sz="2100">
              <a:solidFill>
                <a:schemeClr val="lt1"/>
              </a:solidFill>
              <a:latin typeface="Century Gothic"/>
              <a:ea typeface="Century Gothic"/>
              <a:cs typeface="Century Gothic"/>
              <a:sym typeface="Century Gothic"/>
            </a:endParaRPr>
          </a:p>
        </p:txBody>
      </p:sp>
      <p:sp>
        <p:nvSpPr>
          <p:cNvPr id="193" name="Google Shape;193;p23"/>
          <p:cNvSpPr txBox="1"/>
          <p:nvPr/>
        </p:nvSpPr>
        <p:spPr>
          <a:xfrm>
            <a:off x="4286250" y="510775"/>
            <a:ext cx="4400700" cy="483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L’Observatoire national de la vie étudiante relève qu’</a:t>
            </a:r>
            <a:r>
              <a:rPr b="1" lang="fr" sz="1100">
                <a:solidFill>
                  <a:schemeClr val="dk1"/>
                </a:solidFill>
                <a:latin typeface="Century Gothic"/>
                <a:ea typeface="Century Gothic"/>
                <a:cs typeface="Century Gothic"/>
                <a:sym typeface="Century Gothic"/>
              </a:rPr>
              <a:t>un tiers des étudiants français ont déclaré rencontrer des difficultés financières</a:t>
            </a:r>
            <a:r>
              <a:rPr lang="fr" sz="1100">
                <a:solidFill>
                  <a:schemeClr val="dk1"/>
                </a:solidFill>
                <a:latin typeface="Century Gothic"/>
                <a:ea typeface="Century Gothic"/>
                <a:cs typeface="Century Gothic"/>
                <a:sym typeface="Century Gothic"/>
              </a:rPr>
              <a:t> depuis le début de la pandémie. De plus en plus de jeunes </a:t>
            </a:r>
            <a:r>
              <a:rPr lang="fr" sz="1100">
                <a:solidFill>
                  <a:schemeClr val="dk1"/>
                </a:solidFill>
                <a:latin typeface="Century Gothic"/>
                <a:ea typeface="Century Gothic"/>
                <a:cs typeface="Century Gothic"/>
                <a:sym typeface="Century Gothic"/>
              </a:rPr>
              <a:t>diplômés</a:t>
            </a:r>
            <a:r>
              <a:rPr lang="fr" sz="1100">
                <a:solidFill>
                  <a:schemeClr val="dk1"/>
                </a:solidFill>
                <a:latin typeface="Century Gothic"/>
                <a:ea typeface="Century Gothic"/>
                <a:cs typeface="Century Gothic"/>
                <a:sym typeface="Century Gothic"/>
              </a:rPr>
              <a:t> arrivent sur le marché et sont toujours à la </a:t>
            </a:r>
            <a:r>
              <a:rPr lang="fr" sz="1100">
                <a:solidFill>
                  <a:schemeClr val="dk1"/>
                </a:solidFill>
                <a:latin typeface="Century Gothic"/>
                <a:ea typeface="Century Gothic"/>
                <a:cs typeface="Century Gothic"/>
                <a:sym typeface="Century Gothic"/>
              </a:rPr>
              <a:t>recherche</a:t>
            </a:r>
            <a:r>
              <a:rPr lang="fr" sz="1100">
                <a:solidFill>
                  <a:schemeClr val="dk1"/>
                </a:solidFill>
                <a:latin typeface="Century Gothic"/>
                <a:ea typeface="Century Gothic"/>
                <a:cs typeface="Century Gothic"/>
                <a:sym typeface="Century Gothic"/>
              </a:rPr>
              <a:t> de leur premier emploi.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Les jeunes </a:t>
            </a:r>
            <a:r>
              <a:rPr lang="fr" sz="1100">
                <a:solidFill>
                  <a:schemeClr val="dk1"/>
                </a:solidFill>
                <a:latin typeface="Century Gothic"/>
                <a:ea typeface="Century Gothic"/>
                <a:cs typeface="Century Gothic"/>
                <a:sym typeface="Century Gothic"/>
              </a:rPr>
              <a:t>diplômés</a:t>
            </a:r>
            <a:r>
              <a:rPr lang="fr" sz="1100">
                <a:solidFill>
                  <a:schemeClr val="dk1"/>
                </a:solidFill>
                <a:latin typeface="Century Gothic"/>
                <a:ea typeface="Century Gothic"/>
                <a:cs typeface="Century Gothic"/>
                <a:sym typeface="Century Gothic"/>
              </a:rPr>
              <a:t> sont de bonnes recrues car généralement motivés à l’idée d’intégrer le monde de l’entreprise et peuvent être rapidement disponible pour un besoin en recrutement urgent. De plus, les jeunes </a:t>
            </a:r>
            <a:r>
              <a:rPr lang="fr" sz="1100">
                <a:solidFill>
                  <a:schemeClr val="dk1"/>
                </a:solidFill>
                <a:latin typeface="Century Gothic"/>
                <a:ea typeface="Century Gothic"/>
                <a:cs typeface="Century Gothic"/>
                <a:sym typeface="Century Gothic"/>
              </a:rPr>
              <a:t>diplômés</a:t>
            </a:r>
            <a:r>
              <a:rPr lang="fr" sz="1100">
                <a:solidFill>
                  <a:schemeClr val="dk1"/>
                </a:solidFill>
                <a:latin typeface="Century Gothic"/>
                <a:ea typeface="Century Gothic"/>
                <a:cs typeface="Century Gothic"/>
                <a:sym typeface="Century Gothic"/>
              </a:rPr>
              <a:t> disposent parfois de qualifications particulières et de </a:t>
            </a:r>
            <a:r>
              <a:rPr lang="fr" sz="1100">
                <a:solidFill>
                  <a:schemeClr val="dk1"/>
                </a:solidFill>
                <a:latin typeface="Century Gothic"/>
                <a:ea typeface="Century Gothic"/>
                <a:cs typeface="Century Gothic"/>
                <a:sym typeface="Century Gothic"/>
              </a:rPr>
              <a:t>diplômes</a:t>
            </a:r>
            <a:r>
              <a:rPr lang="fr" sz="1100">
                <a:solidFill>
                  <a:schemeClr val="dk1"/>
                </a:solidFill>
                <a:latin typeface="Century Gothic"/>
                <a:ea typeface="Century Gothic"/>
                <a:cs typeface="Century Gothic"/>
                <a:sym typeface="Century Gothic"/>
              </a:rPr>
              <a:t> sur de nouveaux outils ou métiers.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A défaut d’évaluer ces nouveaux profils sur leur expérience, vous pouvez  mettre l’accent sur leur capacité de raisonnement, à résoudre des problèmes et le  savoir-être (proactivité, amabilité, ponctualité…). Cela vous permettra d’évaluer l’aptitude de votre future recrue à occuper ce type de poste.</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Avec un accompagnement adéquat, un novice pourra </a:t>
            </a:r>
            <a:r>
              <a:rPr b="1" lang="fr" sz="1100">
                <a:solidFill>
                  <a:schemeClr val="dk1"/>
                </a:solidFill>
                <a:latin typeface="Century Gothic"/>
                <a:ea typeface="Century Gothic"/>
                <a:cs typeface="Century Gothic"/>
                <a:sym typeface="Century Gothic"/>
              </a:rPr>
              <a:t>acquérir les compétences qui lui manquent sur le terrain</a:t>
            </a:r>
            <a:r>
              <a:rPr lang="fr" sz="1100">
                <a:solidFill>
                  <a:schemeClr val="dk1"/>
                </a:solidFill>
                <a:latin typeface="Century Gothic"/>
                <a:ea typeface="Century Gothic"/>
                <a:cs typeface="Century Gothic"/>
                <a:sym typeface="Century Gothic"/>
              </a:rPr>
              <a:t>.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194" name="Google Shape;194;p23"/>
          <p:cNvSpPr txBox="1"/>
          <p:nvPr/>
        </p:nvSpPr>
        <p:spPr>
          <a:xfrm>
            <a:off x="378675" y="1876425"/>
            <a:ext cx="2859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solidFill>
                  <a:schemeClr val="lt1"/>
                </a:solidFill>
                <a:latin typeface="Century Gothic"/>
                <a:ea typeface="Century Gothic"/>
                <a:cs typeface="Century Gothic"/>
                <a:sym typeface="Century Gothic"/>
              </a:rPr>
              <a:t>Etape 6</a:t>
            </a:r>
            <a:endParaRPr sz="1100">
              <a:solidFill>
                <a:schemeClr val="lt1"/>
              </a:solidFill>
              <a:latin typeface="Century Gothic"/>
              <a:ea typeface="Century Gothic"/>
              <a:cs typeface="Century Gothic"/>
              <a:sym typeface="Century Gothic"/>
            </a:endParaRPr>
          </a:p>
        </p:txBody>
      </p:sp>
      <p:sp>
        <p:nvSpPr>
          <p:cNvPr id="195" name="Google Shape;195;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txBox="1"/>
          <p:nvPr/>
        </p:nvSpPr>
        <p:spPr>
          <a:xfrm>
            <a:off x="1756375" y="1378800"/>
            <a:ext cx="3179700" cy="288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Pensez à publier aussi vos offres d’emploi sur les sites des écoles que vous visez.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Un étudiant </a:t>
            </a:r>
            <a:r>
              <a:rPr lang="fr" sz="1100">
                <a:solidFill>
                  <a:schemeClr val="dk1"/>
                </a:solidFill>
                <a:latin typeface="Century Gothic"/>
                <a:ea typeface="Century Gothic"/>
                <a:cs typeface="Century Gothic"/>
                <a:sym typeface="Century Gothic"/>
              </a:rPr>
              <a:t>diplômé</a:t>
            </a:r>
            <a:r>
              <a:rPr lang="fr" sz="1100">
                <a:solidFill>
                  <a:schemeClr val="dk1"/>
                </a:solidFill>
                <a:latin typeface="Century Gothic"/>
                <a:ea typeface="Century Gothic"/>
                <a:cs typeface="Century Gothic"/>
                <a:sym typeface="Century Gothic"/>
              </a:rPr>
              <a:t> et à la recherche de son premier emploi sera ouvert aux propositions venant de son réseau, et donc de son école.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N’hésitez pas non plus à publier vos offres d’emploi sur les groupes de jeunes étudiants sur les réseaux sociaux. Il existe des communautés d’entraide entre étudiants ou jeunes </a:t>
            </a:r>
            <a:r>
              <a:rPr lang="fr" sz="1100">
                <a:solidFill>
                  <a:schemeClr val="dk1"/>
                </a:solidFill>
                <a:latin typeface="Century Gothic"/>
                <a:ea typeface="Century Gothic"/>
                <a:cs typeface="Century Gothic"/>
                <a:sym typeface="Century Gothic"/>
              </a:rPr>
              <a:t>diplômés</a:t>
            </a:r>
            <a:r>
              <a:rPr lang="fr" sz="1100">
                <a:solidFill>
                  <a:schemeClr val="dk1"/>
                </a:solidFill>
                <a:latin typeface="Century Gothic"/>
                <a:ea typeface="Century Gothic"/>
                <a:cs typeface="Century Gothic"/>
                <a:sym typeface="Century Gothic"/>
              </a:rPr>
              <a:t> à la recherche d’un emploi. </a:t>
            </a:r>
            <a:endParaRPr sz="1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201" name="Google Shape;201;p24"/>
          <p:cNvSpPr/>
          <p:nvPr/>
        </p:nvSpPr>
        <p:spPr>
          <a:xfrm>
            <a:off x="0" y="0"/>
            <a:ext cx="1330500" cy="5153100"/>
          </a:xfrm>
          <a:prstGeom prst="rect">
            <a:avLst/>
          </a:prstGeom>
          <a:solidFill>
            <a:srgbClr val="3F06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BDBDC"/>
              </a:solidFill>
            </a:endParaRPr>
          </a:p>
        </p:txBody>
      </p:sp>
      <p:sp>
        <p:nvSpPr>
          <p:cNvPr id="202" name="Google Shape;202;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solidFill>
                  <a:schemeClr val="lt1"/>
                </a:solidFill>
                <a:latin typeface="Century Gothic"/>
                <a:ea typeface="Century Gothic"/>
                <a:cs typeface="Century Gothic"/>
                <a:sym typeface="Century Gothic"/>
              </a:rPr>
              <a:t>‹#›</a:t>
            </a:fld>
            <a:endParaRPr>
              <a:solidFill>
                <a:schemeClr val="lt1"/>
              </a:solidFill>
              <a:latin typeface="Century Gothic"/>
              <a:ea typeface="Century Gothic"/>
              <a:cs typeface="Century Gothic"/>
              <a:sym typeface="Century Gothic"/>
            </a:endParaRPr>
          </a:p>
        </p:txBody>
      </p:sp>
      <p:pic>
        <p:nvPicPr>
          <p:cNvPr id="203" name="Google Shape;203;p24"/>
          <p:cNvPicPr preferRelativeResize="0"/>
          <p:nvPr/>
        </p:nvPicPr>
        <p:blipFill>
          <a:blip r:embed="rId3">
            <a:alphaModFix/>
          </a:blip>
          <a:stretch>
            <a:fillRect/>
          </a:stretch>
        </p:blipFill>
        <p:spPr>
          <a:xfrm>
            <a:off x="342275" y="2141425"/>
            <a:ext cx="645950" cy="645950"/>
          </a:xfrm>
          <a:prstGeom prst="rect">
            <a:avLst/>
          </a:prstGeom>
          <a:noFill/>
          <a:ln>
            <a:noFill/>
          </a:ln>
        </p:spPr>
      </p:pic>
      <p:pic>
        <p:nvPicPr>
          <p:cNvPr id="204" name="Google Shape;204;p24"/>
          <p:cNvPicPr preferRelativeResize="0"/>
          <p:nvPr/>
        </p:nvPicPr>
        <p:blipFill rotWithShape="1">
          <a:blip r:embed="rId4">
            <a:alphaModFix/>
          </a:blip>
          <a:srcRect b="0" l="0" r="49710" t="0"/>
          <a:stretch/>
        </p:blipFill>
        <p:spPr>
          <a:xfrm>
            <a:off x="5263129" y="4800"/>
            <a:ext cx="3880873"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p:nvPr/>
        </p:nvSpPr>
        <p:spPr>
          <a:xfrm>
            <a:off x="0" y="0"/>
            <a:ext cx="3895800" cy="5153100"/>
          </a:xfrm>
          <a:prstGeom prst="rect">
            <a:avLst/>
          </a:prstGeom>
          <a:solidFill>
            <a:srgbClr val="FF0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BDBDC"/>
              </a:solidFill>
            </a:endParaRPr>
          </a:p>
        </p:txBody>
      </p:sp>
      <p:sp>
        <p:nvSpPr>
          <p:cNvPr id="210" name="Google Shape;210;p25"/>
          <p:cNvSpPr txBox="1"/>
          <p:nvPr/>
        </p:nvSpPr>
        <p:spPr>
          <a:xfrm>
            <a:off x="378675" y="1765275"/>
            <a:ext cx="3232500" cy="21225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fr" sz="2100">
                <a:solidFill>
                  <a:schemeClr val="lt1"/>
                </a:solidFill>
                <a:latin typeface="Century Gothic"/>
                <a:ea typeface="Century Gothic"/>
                <a:cs typeface="Century Gothic"/>
                <a:sym typeface="Century Gothic"/>
              </a:rPr>
              <a:t>Fidéliser le personnel </a:t>
            </a:r>
            <a:endParaRPr b="1" sz="21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b="1" sz="21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b="1" sz="2100">
              <a:solidFill>
                <a:schemeClr val="lt1"/>
              </a:solidFill>
              <a:latin typeface="Century Gothic"/>
              <a:ea typeface="Century Gothic"/>
              <a:cs typeface="Century Gothic"/>
              <a:sym typeface="Century Gothic"/>
            </a:endParaRPr>
          </a:p>
        </p:txBody>
      </p:sp>
      <p:sp>
        <p:nvSpPr>
          <p:cNvPr id="211" name="Google Shape;211;p25"/>
          <p:cNvSpPr txBox="1"/>
          <p:nvPr/>
        </p:nvSpPr>
        <p:spPr>
          <a:xfrm>
            <a:off x="4286250" y="403225"/>
            <a:ext cx="4400700" cy="23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Si vous voulez </a:t>
            </a:r>
            <a:r>
              <a:rPr b="1" lang="fr" sz="1100">
                <a:solidFill>
                  <a:schemeClr val="dk1"/>
                </a:solidFill>
                <a:latin typeface="Century Gothic"/>
                <a:ea typeface="Century Gothic"/>
                <a:cs typeface="Century Gothic"/>
                <a:sym typeface="Century Gothic"/>
              </a:rPr>
              <a:t>diminuer le turnover au sein de votre établissement</a:t>
            </a:r>
            <a:r>
              <a:rPr lang="fr" sz="1100">
                <a:solidFill>
                  <a:schemeClr val="dk1"/>
                </a:solidFill>
                <a:latin typeface="Century Gothic"/>
                <a:ea typeface="Century Gothic"/>
                <a:cs typeface="Century Gothic"/>
                <a:sym typeface="Century Gothic"/>
              </a:rPr>
              <a:t>, vous n’avez pas le choix : </a:t>
            </a:r>
            <a:r>
              <a:rPr b="1" lang="fr" sz="1100">
                <a:solidFill>
                  <a:schemeClr val="dk1"/>
                </a:solidFill>
                <a:latin typeface="Century Gothic"/>
                <a:ea typeface="Century Gothic"/>
                <a:cs typeface="Century Gothic"/>
                <a:sym typeface="Century Gothic"/>
              </a:rPr>
              <a:t>vous devez fidéliser votre personnel. </a:t>
            </a:r>
            <a:endParaRPr b="1"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Comme vos clients, vos équipes doivent également être satisfaites ! Votre service RH doit régulièrement s’assurer que </a:t>
            </a:r>
            <a:r>
              <a:rPr b="1" lang="fr" sz="1100">
                <a:solidFill>
                  <a:schemeClr val="dk1"/>
                </a:solidFill>
                <a:latin typeface="Century Gothic"/>
                <a:ea typeface="Century Gothic"/>
                <a:cs typeface="Century Gothic"/>
                <a:sym typeface="Century Gothic"/>
              </a:rPr>
              <a:t>les conditions de travail sont en adéquation avec les besoins de vos employés </a:t>
            </a:r>
            <a:r>
              <a:rPr lang="fr" sz="1100">
                <a:solidFill>
                  <a:schemeClr val="dk1"/>
                </a:solidFill>
                <a:latin typeface="Century Gothic"/>
                <a:ea typeface="Century Gothic"/>
                <a:cs typeface="Century Gothic"/>
                <a:sym typeface="Century Gothic"/>
              </a:rPr>
              <a:t>et que leurs perspectives d’évolution sont écoutées.</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fr" sz="1100">
                <a:solidFill>
                  <a:schemeClr val="dk1"/>
                </a:solidFill>
                <a:latin typeface="Century Gothic"/>
                <a:ea typeface="Century Gothic"/>
                <a:cs typeface="Century Gothic"/>
                <a:sym typeface="Century Gothic"/>
              </a:rPr>
              <a:t>3 outils sont à votre disposition : </a:t>
            </a:r>
            <a:endParaRPr sz="1100">
              <a:latin typeface="Century Gothic"/>
              <a:ea typeface="Century Gothic"/>
              <a:cs typeface="Century Gothic"/>
              <a:sym typeface="Century Gothic"/>
            </a:endParaRPr>
          </a:p>
        </p:txBody>
      </p:sp>
      <p:sp>
        <p:nvSpPr>
          <p:cNvPr id="212" name="Google Shape;212;p25"/>
          <p:cNvSpPr txBox="1"/>
          <p:nvPr/>
        </p:nvSpPr>
        <p:spPr>
          <a:xfrm>
            <a:off x="378675" y="1876425"/>
            <a:ext cx="2859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solidFill>
                  <a:schemeClr val="lt1"/>
                </a:solidFill>
                <a:latin typeface="Century Gothic"/>
                <a:ea typeface="Century Gothic"/>
                <a:cs typeface="Century Gothic"/>
                <a:sym typeface="Century Gothic"/>
              </a:rPr>
              <a:t>Etape 7</a:t>
            </a:r>
            <a:endParaRPr sz="1100">
              <a:solidFill>
                <a:schemeClr val="lt1"/>
              </a:solidFill>
              <a:latin typeface="Century Gothic"/>
              <a:ea typeface="Century Gothic"/>
              <a:cs typeface="Century Gothic"/>
              <a:sym typeface="Century Gothic"/>
            </a:endParaRPr>
          </a:p>
        </p:txBody>
      </p:sp>
      <p:sp>
        <p:nvSpPr>
          <p:cNvPr id="213" name="Google Shape;213;p25"/>
          <p:cNvSpPr/>
          <p:nvPr/>
        </p:nvSpPr>
        <p:spPr>
          <a:xfrm>
            <a:off x="4444550" y="2813700"/>
            <a:ext cx="154500" cy="143100"/>
          </a:xfrm>
          <a:prstGeom prst="ellipse">
            <a:avLst/>
          </a:prstGeom>
          <a:solidFill>
            <a:srgbClr val="FF0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txBox="1"/>
          <p:nvPr/>
        </p:nvSpPr>
        <p:spPr>
          <a:xfrm>
            <a:off x="4599075" y="2704225"/>
            <a:ext cx="3609900" cy="694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fr" sz="1200">
                <a:solidFill>
                  <a:srgbClr val="FF0046"/>
                </a:solidFill>
                <a:latin typeface="Century Gothic"/>
                <a:ea typeface="Century Gothic"/>
                <a:cs typeface="Century Gothic"/>
                <a:sym typeface="Century Gothic"/>
              </a:rPr>
              <a:t>Parrainage</a:t>
            </a:r>
            <a:endParaRPr b="1" sz="1200">
              <a:solidFill>
                <a:srgbClr val="FF0046"/>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900">
                <a:solidFill>
                  <a:schemeClr val="dk1"/>
                </a:solidFill>
                <a:latin typeface="Century Gothic"/>
                <a:ea typeface="Century Gothic"/>
                <a:cs typeface="Century Gothic"/>
                <a:sym typeface="Century Gothic"/>
              </a:rPr>
              <a:t>Tisser des liens solides entre vos employés et favoriser le travail</a:t>
            </a:r>
            <a:endParaRPr sz="9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900">
                <a:solidFill>
                  <a:schemeClr val="dk1"/>
                </a:solidFill>
                <a:latin typeface="Century Gothic"/>
                <a:ea typeface="Century Gothic"/>
                <a:cs typeface="Century Gothic"/>
                <a:sym typeface="Century Gothic"/>
              </a:rPr>
              <a:t>d’équipe, l’entraide et la communication.</a:t>
            </a:r>
            <a:endParaRPr sz="1100">
              <a:latin typeface="Century Gothic"/>
              <a:ea typeface="Century Gothic"/>
              <a:cs typeface="Century Gothic"/>
              <a:sym typeface="Century Gothic"/>
            </a:endParaRPr>
          </a:p>
        </p:txBody>
      </p:sp>
      <p:sp>
        <p:nvSpPr>
          <p:cNvPr id="215" name="Google Shape;215;p25"/>
          <p:cNvSpPr/>
          <p:nvPr/>
        </p:nvSpPr>
        <p:spPr>
          <a:xfrm>
            <a:off x="4444550" y="3476875"/>
            <a:ext cx="154500" cy="143100"/>
          </a:xfrm>
          <a:prstGeom prst="ellipse">
            <a:avLst/>
          </a:prstGeom>
          <a:solidFill>
            <a:srgbClr val="FF0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txBox="1"/>
          <p:nvPr/>
        </p:nvSpPr>
        <p:spPr>
          <a:xfrm>
            <a:off x="4599084" y="3367400"/>
            <a:ext cx="4087800" cy="694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200">
                <a:solidFill>
                  <a:srgbClr val="FF0046"/>
                </a:solidFill>
                <a:latin typeface="Century Gothic"/>
                <a:ea typeface="Century Gothic"/>
                <a:cs typeface="Century Gothic"/>
                <a:sym typeface="Century Gothic"/>
              </a:rPr>
              <a:t>Management</a:t>
            </a:r>
            <a:endParaRPr b="1" sz="1200">
              <a:solidFill>
                <a:srgbClr val="FF0046"/>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900">
                <a:solidFill>
                  <a:schemeClr val="dk1"/>
                </a:solidFill>
                <a:latin typeface="Century Gothic"/>
                <a:ea typeface="Century Gothic"/>
                <a:cs typeface="Century Gothic"/>
                <a:sym typeface="Century Gothic"/>
              </a:rPr>
              <a:t>Faire participer vos employés aux décisions quand la situation le permet  et leur donner l’opportunité de remonter leurs avis et besoins.</a:t>
            </a:r>
            <a:endParaRPr sz="1000">
              <a:latin typeface="Century Gothic"/>
              <a:ea typeface="Century Gothic"/>
              <a:cs typeface="Century Gothic"/>
              <a:sym typeface="Century Gothic"/>
            </a:endParaRPr>
          </a:p>
        </p:txBody>
      </p:sp>
      <p:sp>
        <p:nvSpPr>
          <p:cNvPr id="217" name="Google Shape;217;p25"/>
          <p:cNvSpPr/>
          <p:nvPr/>
        </p:nvSpPr>
        <p:spPr>
          <a:xfrm>
            <a:off x="4444550" y="4128775"/>
            <a:ext cx="154500" cy="143100"/>
          </a:xfrm>
          <a:prstGeom prst="ellipse">
            <a:avLst/>
          </a:prstGeom>
          <a:solidFill>
            <a:srgbClr val="FF0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txBox="1"/>
          <p:nvPr/>
        </p:nvSpPr>
        <p:spPr>
          <a:xfrm>
            <a:off x="4599084" y="4019300"/>
            <a:ext cx="4087800" cy="854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200">
                <a:solidFill>
                  <a:srgbClr val="FF0046"/>
                </a:solidFill>
                <a:latin typeface="Century Gothic"/>
                <a:ea typeface="Century Gothic"/>
                <a:cs typeface="Century Gothic"/>
                <a:sym typeface="Century Gothic"/>
              </a:rPr>
              <a:t>Formations</a:t>
            </a:r>
            <a:endParaRPr b="1" sz="1200">
              <a:solidFill>
                <a:srgbClr val="FF0046"/>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900">
                <a:solidFill>
                  <a:schemeClr val="dk1"/>
                </a:solidFill>
                <a:latin typeface="Century Gothic"/>
                <a:ea typeface="Century Gothic"/>
                <a:cs typeface="Century Gothic"/>
                <a:sym typeface="Century Gothic"/>
              </a:rPr>
              <a:t>Permettre à vos employés de monter en compétences et en connaissances sur un aspect de leur métier, les nouvelles technologies ou même l’apprentissage d’une langue. </a:t>
            </a:r>
            <a:endParaRPr sz="800">
              <a:latin typeface="Century Gothic"/>
              <a:ea typeface="Century Gothic"/>
              <a:cs typeface="Century Gothic"/>
              <a:sym typeface="Century Gothic"/>
            </a:endParaRPr>
          </a:p>
        </p:txBody>
      </p:sp>
      <p:sp>
        <p:nvSpPr>
          <p:cNvPr id="219" name="Google Shape;21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6"/>
          <p:cNvSpPr/>
          <p:nvPr/>
        </p:nvSpPr>
        <p:spPr>
          <a:xfrm>
            <a:off x="0" y="0"/>
            <a:ext cx="3895800" cy="5153100"/>
          </a:xfrm>
          <a:prstGeom prst="rect">
            <a:avLst/>
          </a:prstGeom>
          <a:solidFill>
            <a:srgbClr val="FED2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BDBDC"/>
              </a:solidFill>
            </a:endParaRPr>
          </a:p>
        </p:txBody>
      </p:sp>
      <p:sp>
        <p:nvSpPr>
          <p:cNvPr id="225" name="Google Shape;225;p26"/>
          <p:cNvSpPr txBox="1"/>
          <p:nvPr/>
        </p:nvSpPr>
        <p:spPr>
          <a:xfrm>
            <a:off x="378675" y="2007225"/>
            <a:ext cx="3232500" cy="1880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fr" sz="2100">
                <a:solidFill>
                  <a:schemeClr val="lt1"/>
                </a:solidFill>
                <a:latin typeface="Century Gothic"/>
                <a:ea typeface="Century Gothic"/>
                <a:cs typeface="Century Gothic"/>
                <a:sym typeface="Century Gothic"/>
              </a:rPr>
              <a:t>Privilégier le recrutement digital </a:t>
            </a:r>
            <a:endParaRPr b="1" sz="21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b="1" sz="21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b="1" sz="2100">
              <a:solidFill>
                <a:schemeClr val="lt1"/>
              </a:solidFill>
              <a:latin typeface="Century Gothic"/>
              <a:ea typeface="Century Gothic"/>
              <a:cs typeface="Century Gothic"/>
              <a:sym typeface="Century Gothic"/>
            </a:endParaRPr>
          </a:p>
        </p:txBody>
      </p:sp>
      <p:sp>
        <p:nvSpPr>
          <p:cNvPr id="226" name="Google Shape;226;p26"/>
          <p:cNvSpPr txBox="1"/>
          <p:nvPr/>
        </p:nvSpPr>
        <p:spPr>
          <a:xfrm>
            <a:off x="4286250" y="546600"/>
            <a:ext cx="4400700" cy="424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Il répond à un enjeu de rapidité. Une plateforme comme celle de </a:t>
            </a:r>
            <a:r>
              <a:rPr b="1" lang="fr" sz="1100">
                <a:solidFill>
                  <a:schemeClr val="dk1"/>
                </a:solidFill>
                <a:latin typeface="Century Gothic"/>
                <a:ea typeface="Century Gothic"/>
                <a:cs typeface="Century Gothic"/>
                <a:sym typeface="Century Gothic"/>
              </a:rPr>
              <a:t>Bruce </a:t>
            </a:r>
            <a:r>
              <a:rPr lang="fr" sz="1100">
                <a:solidFill>
                  <a:schemeClr val="dk1"/>
                </a:solidFill>
                <a:latin typeface="Century Gothic"/>
                <a:ea typeface="Century Gothic"/>
                <a:cs typeface="Century Gothic"/>
                <a:sym typeface="Century Gothic"/>
              </a:rPr>
              <a:t> permet de </a:t>
            </a:r>
            <a:r>
              <a:rPr b="1" lang="fr" sz="1100">
                <a:solidFill>
                  <a:schemeClr val="dk1"/>
                </a:solidFill>
                <a:latin typeface="Century Gothic"/>
                <a:ea typeface="Century Gothic"/>
                <a:cs typeface="Century Gothic"/>
                <a:sym typeface="Century Gothic"/>
              </a:rPr>
              <a:t>mettre directement en relation votre offre d’emploi avec les bons profils</a:t>
            </a:r>
            <a:r>
              <a:rPr lang="fr" sz="1100">
                <a:solidFill>
                  <a:schemeClr val="dk1"/>
                </a:solidFill>
                <a:latin typeface="Century Gothic"/>
                <a:ea typeface="Century Gothic"/>
                <a:cs typeface="Century Gothic"/>
                <a:sym typeface="Century Gothic"/>
              </a:rPr>
              <a:t> (grâce à un algorithme de matching). L’algorithme permet une sélection sur des critères tels que </a:t>
            </a:r>
            <a:r>
              <a:rPr b="1" lang="fr" sz="1100">
                <a:solidFill>
                  <a:schemeClr val="dk1"/>
                </a:solidFill>
                <a:latin typeface="Century Gothic"/>
                <a:ea typeface="Century Gothic"/>
                <a:cs typeface="Century Gothic"/>
                <a:sym typeface="Century Gothic"/>
              </a:rPr>
              <a:t>les compétences du candidat, son expérience ou sa localisation géographique.</a:t>
            </a:r>
            <a:endParaRPr b="1"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Comme tout le processus peut se faire à distance (de l’entretien à la signature de contrat), vous pouvez </a:t>
            </a:r>
            <a:r>
              <a:rPr b="1" lang="fr" sz="1100">
                <a:solidFill>
                  <a:schemeClr val="dk1"/>
                </a:solidFill>
                <a:latin typeface="Century Gothic"/>
                <a:ea typeface="Century Gothic"/>
                <a:cs typeface="Century Gothic"/>
                <a:sym typeface="Century Gothic"/>
              </a:rPr>
              <a:t>significativement réduire le temps de recrutement</a:t>
            </a:r>
            <a:r>
              <a:rPr lang="fr" sz="1100">
                <a:solidFill>
                  <a:schemeClr val="dk1"/>
                </a:solidFill>
                <a:latin typeface="Century Gothic"/>
                <a:ea typeface="Century Gothic"/>
                <a:cs typeface="Century Gothic"/>
                <a:sym typeface="Century Gothic"/>
              </a:rPr>
              <a:t> d’un nouveau talent</a:t>
            </a:r>
            <a:r>
              <a:rPr b="1" lang="fr" sz="1100">
                <a:solidFill>
                  <a:schemeClr val="dk1"/>
                </a:solidFill>
                <a:latin typeface="Century Gothic"/>
                <a:ea typeface="Century Gothic"/>
                <a:cs typeface="Century Gothic"/>
                <a:sym typeface="Century Gothic"/>
              </a:rPr>
              <a:t>.</a:t>
            </a:r>
            <a:r>
              <a:rPr lang="fr" sz="1100">
                <a:solidFill>
                  <a:schemeClr val="dk1"/>
                </a:solidFill>
                <a:latin typeface="Century Gothic"/>
                <a:ea typeface="Century Gothic"/>
                <a:cs typeface="Century Gothic"/>
                <a:sym typeface="Century Gothic"/>
              </a:rPr>
              <a:t> Cela ne vous empêche pas de sélectionner le meilleur profil pour vous.</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En plus de ce gage de sécurité, vous pouvez faire toutes ces démarches sans vous déplacer, depuis une application mobile. Dans les situations de crise, optimiser son temps et ses efforts est indispensable, vous ne croyez pas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Enfin, </a:t>
            </a:r>
            <a:r>
              <a:rPr b="1" lang="fr" sz="1100">
                <a:solidFill>
                  <a:schemeClr val="dk1"/>
                </a:solidFill>
                <a:latin typeface="Century Gothic"/>
                <a:ea typeface="Century Gothic"/>
                <a:cs typeface="Century Gothic"/>
                <a:sym typeface="Century Gothic"/>
              </a:rPr>
              <a:t>le digital est passé dans les usages.</a:t>
            </a:r>
            <a:r>
              <a:rPr lang="fr" sz="1100">
                <a:solidFill>
                  <a:schemeClr val="dk1"/>
                </a:solidFill>
                <a:latin typeface="Century Gothic"/>
                <a:ea typeface="Century Gothic"/>
                <a:cs typeface="Century Gothic"/>
                <a:sym typeface="Century Gothic"/>
              </a:rPr>
              <a:t> Vous pouvez utiliser le meilleur de la technologie pour offrir à vos candidats plus d’attention.</a:t>
            </a:r>
            <a:endParaRPr sz="1100">
              <a:solidFill>
                <a:schemeClr val="dk1"/>
              </a:solidFill>
              <a:latin typeface="Century Gothic"/>
              <a:ea typeface="Century Gothic"/>
              <a:cs typeface="Century Gothic"/>
              <a:sym typeface="Century Gothic"/>
            </a:endParaRPr>
          </a:p>
        </p:txBody>
      </p:sp>
      <p:sp>
        <p:nvSpPr>
          <p:cNvPr id="227" name="Google Shape;227;p26"/>
          <p:cNvSpPr txBox="1"/>
          <p:nvPr/>
        </p:nvSpPr>
        <p:spPr>
          <a:xfrm>
            <a:off x="378675" y="1876425"/>
            <a:ext cx="2859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solidFill>
                  <a:schemeClr val="lt1"/>
                </a:solidFill>
                <a:latin typeface="Century Gothic"/>
                <a:ea typeface="Century Gothic"/>
                <a:cs typeface="Century Gothic"/>
                <a:sym typeface="Century Gothic"/>
              </a:rPr>
              <a:t>Etape 8</a:t>
            </a:r>
            <a:endParaRPr sz="1100">
              <a:solidFill>
                <a:schemeClr val="lt1"/>
              </a:solidFill>
              <a:latin typeface="Century Gothic"/>
              <a:ea typeface="Century Gothic"/>
              <a:cs typeface="Century Gothic"/>
              <a:sym typeface="Century Gothic"/>
            </a:endParaRPr>
          </a:p>
        </p:txBody>
      </p:sp>
      <p:sp>
        <p:nvSpPr>
          <p:cNvPr id="228" name="Google Shape;22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7"/>
          <p:cNvSpPr/>
          <p:nvPr/>
        </p:nvSpPr>
        <p:spPr>
          <a:xfrm>
            <a:off x="0" y="0"/>
            <a:ext cx="3895800" cy="5153100"/>
          </a:xfrm>
          <a:prstGeom prst="rect">
            <a:avLst/>
          </a:prstGeom>
          <a:solidFill>
            <a:srgbClr val="2D2D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BDBDC"/>
              </a:solidFill>
            </a:endParaRPr>
          </a:p>
        </p:txBody>
      </p:sp>
      <p:sp>
        <p:nvSpPr>
          <p:cNvPr id="234" name="Google Shape;234;p27"/>
          <p:cNvSpPr txBox="1"/>
          <p:nvPr/>
        </p:nvSpPr>
        <p:spPr>
          <a:xfrm>
            <a:off x="378675" y="2302925"/>
            <a:ext cx="3232500" cy="1584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fr" sz="2100">
                <a:solidFill>
                  <a:schemeClr val="lt1"/>
                </a:solidFill>
                <a:latin typeface="Century Gothic"/>
                <a:ea typeface="Century Gothic"/>
                <a:cs typeface="Century Gothic"/>
                <a:sym typeface="Century Gothic"/>
              </a:rPr>
              <a:t>Choisir les contrats de travail en logistique </a:t>
            </a:r>
            <a:endParaRPr b="1" sz="21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b="1" sz="21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b="1" sz="2100">
              <a:solidFill>
                <a:schemeClr val="lt1"/>
              </a:solidFill>
              <a:latin typeface="Century Gothic"/>
              <a:ea typeface="Century Gothic"/>
              <a:cs typeface="Century Gothic"/>
              <a:sym typeface="Century Gothic"/>
            </a:endParaRPr>
          </a:p>
        </p:txBody>
      </p:sp>
      <p:sp>
        <p:nvSpPr>
          <p:cNvPr id="235" name="Google Shape;235;p27"/>
          <p:cNvSpPr txBox="1"/>
          <p:nvPr/>
        </p:nvSpPr>
        <p:spPr>
          <a:xfrm>
            <a:off x="4286250" y="828925"/>
            <a:ext cx="4400700" cy="446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Les postes stratégiques comme ceux de business developer, développeurs web ou account manager nécessitent de faire appel à des personnes expérimentées. Ceux sont souvent des profils sur lesquels reposent  la performance d’une entreprise. </a:t>
            </a:r>
            <a:r>
              <a:rPr b="1" lang="fr" sz="1100">
                <a:solidFill>
                  <a:schemeClr val="dk1"/>
                </a:solidFill>
                <a:latin typeface="Century Gothic"/>
                <a:ea typeface="Century Gothic"/>
                <a:cs typeface="Century Gothic"/>
                <a:sym typeface="Century Gothic"/>
              </a:rPr>
              <a:t>Privilégiez des contrats en CDI, si possible après un apprentissage ou un stage</a:t>
            </a:r>
            <a:r>
              <a:rPr lang="fr" sz="1100">
                <a:solidFill>
                  <a:schemeClr val="dk1"/>
                </a:solidFill>
                <a:latin typeface="Century Gothic"/>
                <a:ea typeface="Century Gothic"/>
                <a:cs typeface="Century Gothic"/>
                <a:sym typeface="Century Gothic"/>
              </a:rPr>
              <a:t> au sein de votre établissement. En cas de remplacement, vous pourrez </a:t>
            </a:r>
            <a:r>
              <a:rPr b="1" lang="fr" sz="1100">
                <a:solidFill>
                  <a:schemeClr val="dk1"/>
                </a:solidFill>
                <a:latin typeface="Century Gothic"/>
                <a:ea typeface="Century Gothic"/>
                <a:cs typeface="Century Gothic"/>
                <a:sym typeface="Century Gothic"/>
              </a:rPr>
              <a:t>faire appel à de l’intérim</a:t>
            </a:r>
            <a:r>
              <a:rPr lang="fr" sz="1100">
                <a:solidFill>
                  <a:schemeClr val="dk1"/>
                </a:solidFill>
                <a:latin typeface="Century Gothic"/>
                <a:ea typeface="Century Gothic"/>
                <a:cs typeface="Century Gothic"/>
                <a:sym typeface="Century Gothic"/>
              </a:rPr>
              <a:t>.</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Pour les cadres des services : commercial, marketing ou même RH, il est important de </a:t>
            </a:r>
            <a:r>
              <a:rPr b="1" lang="fr" sz="1100">
                <a:solidFill>
                  <a:schemeClr val="dk1"/>
                </a:solidFill>
                <a:latin typeface="Century Gothic"/>
                <a:ea typeface="Century Gothic"/>
                <a:cs typeface="Century Gothic"/>
                <a:sym typeface="Century Gothic"/>
              </a:rPr>
              <a:t>minimiser le turnover pour conserver une cohérence managériale</a:t>
            </a:r>
            <a:r>
              <a:rPr lang="fr" sz="1100">
                <a:solidFill>
                  <a:schemeClr val="dk1"/>
                </a:solidFill>
                <a:latin typeface="Century Gothic"/>
                <a:ea typeface="Century Gothic"/>
                <a:cs typeface="Century Gothic"/>
                <a:sym typeface="Century Gothic"/>
              </a:rPr>
              <a:t>. Embauchez de préférence </a:t>
            </a:r>
            <a:r>
              <a:rPr b="1" lang="fr" sz="1100">
                <a:solidFill>
                  <a:schemeClr val="dk1"/>
                </a:solidFill>
                <a:latin typeface="Century Gothic"/>
                <a:ea typeface="Century Gothic"/>
                <a:cs typeface="Century Gothic"/>
                <a:sym typeface="Century Gothic"/>
              </a:rPr>
              <a:t>ces collaborateurs en CDI</a:t>
            </a:r>
            <a:r>
              <a:rPr lang="fr" sz="1100">
                <a:solidFill>
                  <a:schemeClr val="dk1"/>
                </a:solidFill>
                <a:latin typeface="Century Gothic"/>
                <a:ea typeface="Century Gothic"/>
                <a:cs typeface="Century Gothic"/>
                <a:sym typeface="Century Gothic"/>
              </a:rPr>
              <a:t> ou </a:t>
            </a:r>
            <a:r>
              <a:rPr b="1" lang="fr" sz="1100">
                <a:solidFill>
                  <a:schemeClr val="dk1"/>
                </a:solidFill>
                <a:latin typeface="Century Gothic"/>
                <a:ea typeface="Century Gothic"/>
                <a:cs typeface="Century Gothic"/>
                <a:sym typeface="Century Gothic"/>
              </a:rPr>
              <a:t>en apprentissage</a:t>
            </a:r>
            <a:r>
              <a:rPr lang="fr" sz="1100">
                <a:solidFill>
                  <a:schemeClr val="dk1"/>
                </a:solidFill>
                <a:latin typeface="Century Gothic"/>
                <a:ea typeface="Century Gothic"/>
                <a:cs typeface="Century Gothic"/>
                <a:sym typeface="Century Gothic"/>
              </a:rPr>
              <a:t>. Vous pouvez également les intégrer après une période test en intérim.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Pour les postes de rédacteurs ou téléconseiller, vous pouvez </a:t>
            </a:r>
            <a:r>
              <a:rPr b="1" lang="fr" sz="1100">
                <a:solidFill>
                  <a:schemeClr val="dk1"/>
                </a:solidFill>
                <a:latin typeface="Century Gothic"/>
                <a:ea typeface="Century Gothic"/>
                <a:cs typeface="Century Gothic"/>
                <a:sym typeface="Century Gothic"/>
              </a:rPr>
              <a:t>favoriser les contrats en intérim ou les apprentissages </a:t>
            </a:r>
            <a:r>
              <a:rPr lang="fr" sz="1100">
                <a:solidFill>
                  <a:schemeClr val="dk1"/>
                </a:solidFill>
                <a:latin typeface="Century Gothic"/>
                <a:ea typeface="Century Gothic"/>
                <a:cs typeface="Century Gothic"/>
                <a:sym typeface="Century Gothic"/>
              </a:rPr>
              <a:t>qui vous donneront plus de flexibilité et de recruter des personnes en quête de ce type de contrat en fonction de vos saisonnalités et pics d’activité. </a:t>
            </a:r>
            <a:endParaRPr sz="1100">
              <a:solidFill>
                <a:schemeClr val="dk1"/>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p:txBody>
      </p:sp>
      <p:sp>
        <p:nvSpPr>
          <p:cNvPr id="236" name="Google Shape;236;p27"/>
          <p:cNvSpPr txBox="1"/>
          <p:nvPr/>
        </p:nvSpPr>
        <p:spPr>
          <a:xfrm>
            <a:off x="378675" y="1876425"/>
            <a:ext cx="2859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solidFill>
                  <a:schemeClr val="lt1"/>
                </a:solidFill>
                <a:latin typeface="Century Gothic"/>
                <a:ea typeface="Century Gothic"/>
                <a:cs typeface="Century Gothic"/>
                <a:sym typeface="Century Gothic"/>
              </a:rPr>
              <a:t>Etape 9</a:t>
            </a:r>
            <a:endParaRPr sz="1100">
              <a:solidFill>
                <a:schemeClr val="lt1"/>
              </a:solidFill>
              <a:latin typeface="Century Gothic"/>
              <a:ea typeface="Century Gothic"/>
              <a:cs typeface="Century Gothic"/>
              <a:sym typeface="Century Gothic"/>
            </a:endParaRPr>
          </a:p>
        </p:txBody>
      </p:sp>
      <p:sp>
        <p:nvSpPr>
          <p:cNvPr id="237" name="Google Shape;23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28"/>
          <p:cNvPicPr preferRelativeResize="0"/>
          <p:nvPr/>
        </p:nvPicPr>
        <p:blipFill>
          <a:blip r:embed="rId3">
            <a:alphaModFix/>
          </a:blip>
          <a:stretch>
            <a:fillRect/>
          </a:stretch>
        </p:blipFill>
        <p:spPr>
          <a:xfrm>
            <a:off x="0" y="0"/>
            <a:ext cx="9215427" cy="5143501"/>
          </a:xfrm>
          <a:prstGeom prst="rect">
            <a:avLst/>
          </a:prstGeom>
          <a:noFill/>
          <a:ln>
            <a:noFill/>
          </a:ln>
        </p:spPr>
      </p:pic>
      <p:sp>
        <p:nvSpPr>
          <p:cNvPr id="243" name="Google Shape;243;p28"/>
          <p:cNvSpPr/>
          <p:nvPr/>
        </p:nvSpPr>
        <p:spPr>
          <a:xfrm>
            <a:off x="0" y="0"/>
            <a:ext cx="9275100" cy="5143500"/>
          </a:xfrm>
          <a:prstGeom prst="rect">
            <a:avLst/>
          </a:prstGeom>
          <a:solidFill>
            <a:srgbClr val="2D2D2D">
              <a:alpha val="508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
          <p:cNvSpPr txBox="1"/>
          <p:nvPr/>
        </p:nvSpPr>
        <p:spPr>
          <a:xfrm>
            <a:off x="492850" y="340525"/>
            <a:ext cx="62181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2100">
                <a:solidFill>
                  <a:schemeClr val="lt1"/>
                </a:solidFill>
                <a:latin typeface="Century Gothic"/>
                <a:ea typeface="Century Gothic"/>
                <a:cs typeface="Century Gothic"/>
                <a:sym typeface="Century Gothic"/>
              </a:rPr>
              <a:t>Chiffres clés : faites confiance au digital !</a:t>
            </a:r>
            <a:r>
              <a:rPr b="1" lang="fr" sz="2100">
                <a:solidFill>
                  <a:srgbClr val="2D2D2D"/>
                </a:solidFill>
                <a:latin typeface="Century Gothic"/>
                <a:ea typeface="Century Gothic"/>
                <a:cs typeface="Century Gothic"/>
                <a:sym typeface="Century Gothic"/>
              </a:rPr>
              <a:t> </a:t>
            </a:r>
            <a:endParaRPr sz="1100">
              <a:solidFill>
                <a:schemeClr val="dk1"/>
              </a:solidFill>
              <a:latin typeface="Century Gothic"/>
              <a:ea typeface="Century Gothic"/>
              <a:cs typeface="Century Gothic"/>
              <a:sym typeface="Century Gothic"/>
            </a:endParaRPr>
          </a:p>
        </p:txBody>
      </p:sp>
      <p:sp>
        <p:nvSpPr>
          <p:cNvPr id="245" name="Google Shape;245;p28"/>
          <p:cNvSpPr txBox="1"/>
          <p:nvPr/>
        </p:nvSpPr>
        <p:spPr>
          <a:xfrm>
            <a:off x="752775" y="1592475"/>
            <a:ext cx="1738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6000">
                <a:solidFill>
                  <a:schemeClr val="lt1"/>
                </a:solidFill>
                <a:latin typeface="Century Gothic"/>
                <a:ea typeface="Century Gothic"/>
                <a:cs typeface="Century Gothic"/>
                <a:sym typeface="Century Gothic"/>
              </a:rPr>
              <a:t>3/4</a:t>
            </a:r>
            <a:r>
              <a:rPr b="1" lang="fr" sz="6000">
                <a:solidFill>
                  <a:srgbClr val="2D2D2D"/>
                </a:solidFill>
                <a:latin typeface="Century Gothic"/>
                <a:ea typeface="Century Gothic"/>
                <a:cs typeface="Century Gothic"/>
                <a:sym typeface="Century Gothic"/>
              </a:rPr>
              <a:t> </a:t>
            </a:r>
            <a:endParaRPr b="1" sz="6000">
              <a:solidFill>
                <a:srgbClr val="2D2D2D"/>
              </a:solidFill>
              <a:latin typeface="Century Gothic"/>
              <a:ea typeface="Century Gothic"/>
              <a:cs typeface="Century Gothic"/>
              <a:sym typeface="Century Gothic"/>
            </a:endParaRPr>
          </a:p>
        </p:txBody>
      </p:sp>
      <p:sp>
        <p:nvSpPr>
          <p:cNvPr id="246" name="Google Shape;246;p28"/>
          <p:cNvSpPr txBox="1"/>
          <p:nvPr/>
        </p:nvSpPr>
        <p:spPr>
          <a:xfrm>
            <a:off x="2219825" y="1759050"/>
            <a:ext cx="21774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fr" sz="1000">
                <a:solidFill>
                  <a:schemeClr val="lt1"/>
                </a:solidFill>
                <a:latin typeface="Century Gothic"/>
                <a:ea typeface="Century Gothic"/>
                <a:cs typeface="Century Gothic"/>
                <a:sym typeface="Century Gothic"/>
              </a:rPr>
              <a:t>des employeurs déclarent que le digital améliore le processus de recrutement*</a:t>
            </a:r>
            <a:endParaRPr b="1" sz="10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000">
              <a:solidFill>
                <a:schemeClr val="lt1"/>
              </a:solidFill>
              <a:latin typeface="Century Gothic"/>
              <a:ea typeface="Century Gothic"/>
              <a:cs typeface="Century Gothic"/>
              <a:sym typeface="Century Gothic"/>
            </a:endParaRPr>
          </a:p>
        </p:txBody>
      </p:sp>
      <p:sp>
        <p:nvSpPr>
          <p:cNvPr id="247" name="Google Shape;247;p28"/>
          <p:cNvSpPr txBox="1"/>
          <p:nvPr/>
        </p:nvSpPr>
        <p:spPr>
          <a:xfrm>
            <a:off x="4516275" y="1592475"/>
            <a:ext cx="1819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6000">
                <a:solidFill>
                  <a:schemeClr val="lt1"/>
                </a:solidFill>
                <a:latin typeface="Century Gothic"/>
                <a:ea typeface="Century Gothic"/>
                <a:cs typeface="Century Gothic"/>
                <a:sym typeface="Century Gothic"/>
              </a:rPr>
              <a:t>84</a:t>
            </a:r>
            <a:r>
              <a:rPr b="1" lang="fr" sz="6000">
                <a:solidFill>
                  <a:schemeClr val="lt1"/>
                </a:solidFill>
                <a:latin typeface="Century Gothic"/>
                <a:ea typeface="Century Gothic"/>
                <a:cs typeface="Century Gothic"/>
                <a:sym typeface="Century Gothic"/>
              </a:rPr>
              <a:t>%</a:t>
            </a:r>
            <a:r>
              <a:rPr b="1" lang="fr" sz="6000">
                <a:solidFill>
                  <a:srgbClr val="2D2D2D"/>
                </a:solidFill>
                <a:latin typeface="Century Gothic"/>
                <a:ea typeface="Century Gothic"/>
                <a:cs typeface="Century Gothic"/>
                <a:sym typeface="Century Gothic"/>
              </a:rPr>
              <a:t> </a:t>
            </a:r>
            <a:endParaRPr b="1" sz="6000">
              <a:solidFill>
                <a:srgbClr val="2D2D2D"/>
              </a:solidFill>
              <a:latin typeface="Century Gothic"/>
              <a:ea typeface="Century Gothic"/>
              <a:cs typeface="Century Gothic"/>
              <a:sym typeface="Century Gothic"/>
            </a:endParaRPr>
          </a:p>
        </p:txBody>
      </p:sp>
      <p:sp>
        <p:nvSpPr>
          <p:cNvPr id="248" name="Google Shape;248;p28"/>
          <p:cNvSpPr txBox="1"/>
          <p:nvPr/>
        </p:nvSpPr>
        <p:spPr>
          <a:xfrm>
            <a:off x="6183325" y="1759050"/>
            <a:ext cx="21774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000">
                <a:solidFill>
                  <a:schemeClr val="lt1"/>
                </a:solidFill>
                <a:latin typeface="Century Gothic"/>
                <a:ea typeface="Century Gothic"/>
                <a:cs typeface="Century Gothic"/>
                <a:sym typeface="Century Gothic"/>
              </a:rPr>
              <a:t>des recruteurs pensent que le digital leur permet de gagner du temps.*</a:t>
            </a:r>
            <a:endParaRPr b="1" sz="10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000">
              <a:solidFill>
                <a:schemeClr val="lt1"/>
              </a:solidFill>
              <a:latin typeface="Century Gothic"/>
              <a:ea typeface="Century Gothic"/>
              <a:cs typeface="Century Gothic"/>
              <a:sym typeface="Century Gothic"/>
            </a:endParaRPr>
          </a:p>
        </p:txBody>
      </p:sp>
      <p:sp>
        <p:nvSpPr>
          <p:cNvPr id="249" name="Google Shape;249;p28"/>
          <p:cNvSpPr txBox="1"/>
          <p:nvPr/>
        </p:nvSpPr>
        <p:spPr>
          <a:xfrm>
            <a:off x="1533200" y="2905900"/>
            <a:ext cx="57012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fr" sz="1200">
                <a:solidFill>
                  <a:schemeClr val="lt1"/>
                </a:solidFill>
                <a:latin typeface="Century Gothic"/>
                <a:ea typeface="Century Gothic"/>
                <a:cs typeface="Century Gothic"/>
                <a:sym typeface="Century Gothic"/>
              </a:rPr>
              <a:t>L'existence de solutions capables de digitaliser l’ensemble du processus de recrutement, du sourcing candidat à l’envoi des relevés d’heure et l’édition de la paie, concourt à faire de l'intérim digital une solution de recrutement fiable tant pour les candidats que pour les employeurs.</a:t>
            </a:r>
            <a:endParaRPr b="1" sz="1200">
              <a:solidFill>
                <a:schemeClr val="lt1"/>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lt1"/>
              </a:solidFill>
              <a:latin typeface="Century Gothic"/>
              <a:ea typeface="Century Gothic"/>
              <a:cs typeface="Century Gothic"/>
              <a:sym typeface="Century Gothic"/>
            </a:endParaRPr>
          </a:p>
        </p:txBody>
      </p:sp>
      <p:sp>
        <p:nvSpPr>
          <p:cNvPr id="250" name="Google Shape;250;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solidFill>
                  <a:schemeClr val="lt1"/>
                </a:solidFill>
                <a:latin typeface="Century Gothic"/>
                <a:ea typeface="Century Gothic"/>
                <a:cs typeface="Century Gothic"/>
                <a:sym typeface="Century Gothic"/>
              </a:rPr>
              <a:t>‹#›</a:t>
            </a:fld>
            <a:endParaRPr>
              <a:solidFill>
                <a:schemeClr val="lt1"/>
              </a:solidFill>
              <a:latin typeface="Century Gothic"/>
              <a:ea typeface="Century Gothic"/>
              <a:cs typeface="Century Gothic"/>
              <a:sym typeface="Century Gothic"/>
            </a:endParaRPr>
          </a:p>
        </p:txBody>
      </p:sp>
      <p:sp>
        <p:nvSpPr>
          <p:cNvPr id="251" name="Google Shape;251;p28"/>
          <p:cNvSpPr txBox="1"/>
          <p:nvPr/>
        </p:nvSpPr>
        <p:spPr>
          <a:xfrm>
            <a:off x="2787300" y="4605450"/>
            <a:ext cx="6154800" cy="732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t/>
            </a:r>
            <a:endParaRPr sz="8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fr" sz="800">
                <a:solidFill>
                  <a:schemeClr val="lt1"/>
                </a:solidFill>
                <a:latin typeface="Century Gothic"/>
                <a:ea typeface="Century Gothic"/>
                <a:cs typeface="Century Gothic"/>
                <a:sym typeface="Century Gothic"/>
              </a:rPr>
              <a:t>E</a:t>
            </a:r>
            <a:r>
              <a:rPr lang="fr" sz="800">
                <a:solidFill>
                  <a:schemeClr val="lt1"/>
                </a:solidFill>
                <a:latin typeface="Century Gothic"/>
                <a:ea typeface="Century Gothic"/>
                <a:cs typeface="Century Gothic"/>
                <a:sym typeface="Century Gothic"/>
              </a:rPr>
              <a:t>tude “Recrutement et crise sanitaire, analyse des transformations du secteur” réalisée par l’institut de sondage OpinionWay pour Bruce</a:t>
            </a:r>
            <a:endParaRPr sz="800">
              <a:solidFill>
                <a:schemeClr val="lt1"/>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t/>
            </a:r>
            <a:endParaRPr sz="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29"/>
          <p:cNvPicPr preferRelativeResize="0"/>
          <p:nvPr/>
        </p:nvPicPr>
        <p:blipFill rotWithShape="1">
          <a:blip r:embed="rId3">
            <a:alphaModFix/>
          </a:blip>
          <a:srcRect b="0" l="0" r="0" t="0"/>
          <a:stretch/>
        </p:blipFill>
        <p:spPr>
          <a:xfrm flipH="1">
            <a:off x="4707050" y="2177278"/>
            <a:ext cx="4437002" cy="2957273"/>
          </a:xfrm>
          <a:prstGeom prst="rect">
            <a:avLst/>
          </a:prstGeom>
          <a:noFill/>
          <a:ln>
            <a:noFill/>
          </a:ln>
        </p:spPr>
      </p:pic>
      <p:sp>
        <p:nvSpPr>
          <p:cNvPr id="257" name="Google Shape;257;p29"/>
          <p:cNvSpPr/>
          <p:nvPr/>
        </p:nvSpPr>
        <p:spPr>
          <a:xfrm>
            <a:off x="-8950" y="-8950"/>
            <a:ext cx="4716000" cy="5143500"/>
          </a:xfrm>
          <a:prstGeom prst="rect">
            <a:avLst/>
          </a:prstGeom>
          <a:solidFill>
            <a:srgbClr val="FF0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9"/>
          <p:cNvSpPr txBox="1"/>
          <p:nvPr/>
        </p:nvSpPr>
        <p:spPr>
          <a:xfrm>
            <a:off x="716875" y="1379975"/>
            <a:ext cx="3503700" cy="263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000">
                <a:solidFill>
                  <a:schemeClr val="lt1"/>
                </a:solidFill>
                <a:latin typeface="Century Gothic"/>
                <a:ea typeface="Century Gothic"/>
                <a:cs typeface="Century Gothic"/>
                <a:sym typeface="Century Gothic"/>
              </a:rPr>
              <a:t>Bruce est une agence de recrutement digitale spécialisée dans les contrats courts (intérim, CDD) et le placement en CDI.  Grâce à son algorithme de matching performant et à ses 80 experts en recrutement, Bruce accompagne près de 500 000 talents et 1000 clients (PME et Grands Comptes) pour les aider à créer la parfaite rencontre. </a:t>
            </a:r>
            <a:endParaRPr sz="10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0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fr" sz="1000">
                <a:solidFill>
                  <a:schemeClr val="lt1"/>
                </a:solidFill>
                <a:latin typeface="Century Gothic"/>
                <a:ea typeface="Century Gothic"/>
                <a:cs typeface="Century Gothic"/>
                <a:sym typeface="Century Gothic"/>
              </a:rPr>
              <a:t>A travers une plateforme unique et personnalisable, Bruce propose une visibilité totale sur le processus de recrutement 7/7 et 24/24. Cette alliance de l’humain et de la technologie à pour but d’offrir un marché de l’emploi plus éthique et donc plus propice au succès de chacun.</a:t>
            </a:r>
            <a:endParaRPr sz="1200">
              <a:solidFill>
                <a:schemeClr val="lt1"/>
              </a:solidFill>
              <a:latin typeface="Century Gothic"/>
              <a:ea typeface="Century Gothic"/>
              <a:cs typeface="Century Gothic"/>
              <a:sym typeface="Century Gothic"/>
            </a:endParaRPr>
          </a:p>
        </p:txBody>
      </p:sp>
      <p:sp>
        <p:nvSpPr>
          <p:cNvPr id="259" name="Google Shape;259;p29"/>
          <p:cNvSpPr/>
          <p:nvPr/>
        </p:nvSpPr>
        <p:spPr>
          <a:xfrm>
            <a:off x="4707150" y="0"/>
            <a:ext cx="4437000" cy="2571600"/>
          </a:xfrm>
          <a:prstGeom prst="rect">
            <a:avLst/>
          </a:prstGeom>
          <a:solidFill>
            <a:srgbClr val="3F0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29"/>
          <p:cNvPicPr preferRelativeResize="0"/>
          <p:nvPr/>
        </p:nvPicPr>
        <p:blipFill>
          <a:blip r:embed="rId4">
            <a:alphaModFix/>
          </a:blip>
          <a:stretch>
            <a:fillRect/>
          </a:stretch>
        </p:blipFill>
        <p:spPr>
          <a:xfrm>
            <a:off x="5613200" y="1908500"/>
            <a:ext cx="270500" cy="270500"/>
          </a:xfrm>
          <a:prstGeom prst="rect">
            <a:avLst/>
          </a:prstGeom>
          <a:noFill/>
          <a:ln>
            <a:noFill/>
          </a:ln>
        </p:spPr>
      </p:pic>
      <p:pic>
        <p:nvPicPr>
          <p:cNvPr id="261" name="Google Shape;261;p29"/>
          <p:cNvPicPr preferRelativeResize="0"/>
          <p:nvPr/>
        </p:nvPicPr>
        <p:blipFill>
          <a:blip r:embed="rId5">
            <a:alphaModFix/>
          </a:blip>
          <a:stretch>
            <a:fillRect/>
          </a:stretch>
        </p:blipFill>
        <p:spPr>
          <a:xfrm>
            <a:off x="5994775" y="1908500"/>
            <a:ext cx="270500" cy="290350"/>
          </a:xfrm>
          <a:prstGeom prst="rect">
            <a:avLst/>
          </a:prstGeom>
          <a:noFill/>
          <a:ln>
            <a:noFill/>
          </a:ln>
        </p:spPr>
      </p:pic>
      <p:pic>
        <p:nvPicPr>
          <p:cNvPr id="262" name="Google Shape;262;p29"/>
          <p:cNvPicPr preferRelativeResize="0"/>
          <p:nvPr/>
        </p:nvPicPr>
        <p:blipFill>
          <a:blip r:embed="rId6">
            <a:alphaModFix/>
          </a:blip>
          <a:stretch>
            <a:fillRect/>
          </a:stretch>
        </p:blipFill>
        <p:spPr>
          <a:xfrm>
            <a:off x="5231625" y="1908500"/>
            <a:ext cx="270500" cy="270500"/>
          </a:xfrm>
          <a:prstGeom prst="rect">
            <a:avLst/>
          </a:prstGeom>
          <a:noFill/>
          <a:ln>
            <a:noFill/>
          </a:ln>
        </p:spPr>
      </p:pic>
      <p:pic>
        <p:nvPicPr>
          <p:cNvPr id="263" name="Google Shape;263;p29"/>
          <p:cNvPicPr preferRelativeResize="0"/>
          <p:nvPr/>
        </p:nvPicPr>
        <p:blipFill>
          <a:blip r:embed="rId7">
            <a:alphaModFix/>
          </a:blip>
          <a:stretch>
            <a:fillRect/>
          </a:stretch>
        </p:blipFill>
        <p:spPr>
          <a:xfrm>
            <a:off x="6376345" y="1918420"/>
            <a:ext cx="270500" cy="270500"/>
          </a:xfrm>
          <a:prstGeom prst="rect">
            <a:avLst/>
          </a:prstGeom>
          <a:noFill/>
          <a:ln>
            <a:noFill/>
          </a:ln>
        </p:spPr>
      </p:pic>
      <p:sp>
        <p:nvSpPr>
          <p:cNvPr id="264" name="Google Shape;264;p29"/>
          <p:cNvSpPr txBox="1"/>
          <p:nvPr/>
        </p:nvSpPr>
        <p:spPr>
          <a:xfrm>
            <a:off x="5129725" y="609325"/>
            <a:ext cx="3717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chemeClr val="lt1"/>
                </a:solidFill>
                <a:latin typeface="Century Gothic"/>
                <a:ea typeface="Century Gothic"/>
                <a:cs typeface="Century Gothic"/>
                <a:sym typeface="Century Gothic"/>
              </a:rPr>
              <a:t>Contactez-nous dès aujourd’hui à </a:t>
            </a:r>
            <a:r>
              <a:rPr b="1" lang="fr" sz="1200">
                <a:solidFill>
                  <a:schemeClr val="lt1"/>
                </a:solidFill>
                <a:latin typeface="Century Gothic"/>
                <a:ea typeface="Century Gothic"/>
                <a:cs typeface="Century Gothic"/>
                <a:sym typeface="Century Gothic"/>
              </a:rPr>
              <a:t>hello@bruce.work</a:t>
            </a:r>
            <a:r>
              <a:rPr lang="fr" sz="1200">
                <a:solidFill>
                  <a:schemeClr val="lt1"/>
                </a:solidFill>
                <a:latin typeface="Century Gothic"/>
                <a:ea typeface="Century Gothic"/>
                <a:cs typeface="Century Gothic"/>
                <a:sym typeface="Century Gothic"/>
              </a:rPr>
              <a:t> pour discuter de </a:t>
            </a:r>
            <a:endParaRPr sz="12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fr" sz="1200">
                <a:solidFill>
                  <a:schemeClr val="lt1"/>
                </a:solidFill>
                <a:latin typeface="Century Gothic"/>
                <a:ea typeface="Century Gothic"/>
                <a:cs typeface="Century Gothic"/>
                <a:sym typeface="Century Gothic"/>
              </a:rPr>
              <a:t>vos besoins en recrutement. </a:t>
            </a:r>
            <a:endParaRPr sz="12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fr" sz="1200">
                <a:solidFill>
                  <a:schemeClr val="lt1"/>
                </a:solidFill>
                <a:latin typeface="Century Gothic"/>
                <a:ea typeface="Century Gothic"/>
                <a:cs typeface="Century Gothic"/>
                <a:sym typeface="Century Gothic"/>
              </a:rPr>
              <a:t>Découvrez nous sur</a:t>
            </a:r>
            <a:r>
              <a:rPr b="1" lang="fr" sz="1200">
                <a:solidFill>
                  <a:schemeClr val="lt1"/>
                </a:solidFill>
                <a:latin typeface="Century Gothic"/>
                <a:ea typeface="Century Gothic"/>
                <a:cs typeface="Century Gothic"/>
                <a:sym typeface="Century Gothic"/>
              </a:rPr>
              <a:t> www.bruce.work</a:t>
            </a:r>
            <a:endParaRPr b="1">
              <a:solidFill>
                <a:schemeClr val="lt1"/>
              </a:solidFill>
              <a:latin typeface="Century Gothic"/>
              <a:ea typeface="Century Gothic"/>
              <a:cs typeface="Century Gothic"/>
              <a:sym typeface="Century Gothic"/>
            </a:endParaRPr>
          </a:p>
        </p:txBody>
      </p:sp>
      <p:pic>
        <p:nvPicPr>
          <p:cNvPr id="265" name="Google Shape;265;p29"/>
          <p:cNvPicPr preferRelativeResize="0"/>
          <p:nvPr/>
        </p:nvPicPr>
        <p:blipFill>
          <a:blip r:embed="rId8">
            <a:alphaModFix/>
          </a:blip>
          <a:stretch>
            <a:fillRect/>
          </a:stretch>
        </p:blipFill>
        <p:spPr>
          <a:xfrm>
            <a:off x="6193424" y="3342376"/>
            <a:ext cx="3434598" cy="24283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nvSpPr>
        <p:spPr>
          <a:xfrm>
            <a:off x="582475" y="1063850"/>
            <a:ext cx="4025400" cy="385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fr" sz="1100">
                <a:solidFill>
                  <a:srgbClr val="3F062A"/>
                </a:solidFill>
                <a:latin typeface="Century Gothic"/>
                <a:ea typeface="Century Gothic"/>
                <a:cs typeface="Century Gothic"/>
                <a:sym typeface="Century Gothic"/>
              </a:rPr>
              <a:t>Ce livre blanc rassemble les solutions concrètes pour vous permettre de recruter efficacement les meilleurs profils dans le domaine des services.</a:t>
            </a:r>
            <a:endParaRPr b="1" sz="1100">
              <a:solidFill>
                <a:srgbClr val="3F062A"/>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fr" sz="1100">
                <a:solidFill>
                  <a:schemeClr val="dk1"/>
                </a:solidFill>
                <a:latin typeface="Century Gothic"/>
                <a:ea typeface="Century Gothic"/>
                <a:cs typeface="Century Gothic"/>
                <a:sym typeface="Century Gothic"/>
              </a:rPr>
              <a:t>Le secteur tertiaire est depuis longtemps l’un des plus gros pourvoyeurs d’emploi en France. </a:t>
            </a:r>
            <a:r>
              <a:rPr lang="fr" sz="1100">
                <a:solidFill>
                  <a:schemeClr val="dk1"/>
                </a:solidFill>
                <a:latin typeface="Century Gothic"/>
                <a:ea typeface="Century Gothic"/>
                <a:cs typeface="Century Gothic"/>
                <a:sym typeface="Century Gothic"/>
              </a:rPr>
              <a:t>La crise sanitaire a permis d’accélérer davantage la croissance de ce secteur sur le marché de l’emploi. Les recrutements post crise vont bon train entre reprise d’activité, reconversion professionnelle ou tout simplement l’envie de changement.  </a:t>
            </a:r>
            <a:r>
              <a:rPr lang="fr" sz="1100">
                <a:solidFill>
                  <a:schemeClr val="dk1"/>
                </a:solidFill>
                <a:latin typeface="Century Gothic"/>
                <a:ea typeface="Century Gothic"/>
                <a:cs typeface="Century Gothic"/>
                <a:sym typeface="Century Gothic"/>
              </a:rPr>
              <a:t>D’après une étude Opinion Way pour Bruce, 9 employeurs sur 10 ont l’intention de recruter durant l’année 2021.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fr" sz="1100">
                <a:solidFill>
                  <a:schemeClr val="dk1"/>
                </a:solidFill>
                <a:latin typeface="Century Gothic"/>
                <a:ea typeface="Century Gothic"/>
                <a:cs typeface="Century Gothic"/>
                <a:sym typeface="Century Gothic"/>
              </a:rPr>
              <a:t>Il reste cependant un défi de taille dans ce secteur : le recrutement. Entre nouveaux modes de travail et après un an de crise sanitaire les professionnels sont de plus en plus en quête d’un travail qui a du sens et de flexibilité. </a:t>
            </a:r>
            <a:endParaRPr sz="1100">
              <a:solidFill>
                <a:schemeClr val="dk1"/>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t/>
            </a:r>
            <a:endParaRPr b="1" sz="1100">
              <a:latin typeface="Century Gothic"/>
              <a:ea typeface="Century Gothic"/>
              <a:cs typeface="Century Gothic"/>
              <a:sym typeface="Century Gothic"/>
            </a:endParaRPr>
          </a:p>
        </p:txBody>
      </p:sp>
      <p:sp>
        <p:nvSpPr>
          <p:cNvPr id="65" name="Google Shape;65;p14"/>
          <p:cNvSpPr txBox="1"/>
          <p:nvPr/>
        </p:nvSpPr>
        <p:spPr>
          <a:xfrm>
            <a:off x="826350" y="447900"/>
            <a:ext cx="18408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 sz="2100">
                <a:solidFill>
                  <a:srgbClr val="3F062A"/>
                </a:solidFill>
                <a:latin typeface="Century Gothic"/>
                <a:ea typeface="Century Gothic"/>
                <a:cs typeface="Century Gothic"/>
                <a:sym typeface="Century Gothic"/>
              </a:rPr>
              <a:t>Introduction</a:t>
            </a:r>
            <a:endParaRPr b="1" sz="2100">
              <a:solidFill>
                <a:srgbClr val="3F062A"/>
              </a:solidFill>
              <a:latin typeface="Century Gothic"/>
              <a:ea typeface="Century Gothic"/>
              <a:cs typeface="Century Gothic"/>
              <a:sym typeface="Century Gothic"/>
            </a:endParaRPr>
          </a:p>
        </p:txBody>
      </p:sp>
      <p:sp>
        <p:nvSpPr>
          <p:cNvPr id="66" name="Google Shape;66;p14"/>
          <p:cNvSpPr/>
          <p:nvPr/>
        </p:nvSpPr>
        <p:spPr>
          <a:xfrm>
            <a:off x="1003600" y="841500"/>
            <a:ext cx="1595100" cy="53100"/>
          </a:xfrm>
          <a:prstGeom prst="rect">
            <a:avLst/>
          </a:prstGeom>
          <a:solidFill>
            <a:srgbClr val="FF0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nvSpPr>
        <p:spPr>
          <a:xfrm>
            <a:off x="4722775" y="1011275"/>
            <a:ext cx="4025400" cy="424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fr" sz="1100">
                <a:solidFill>
                  <a:schemeClr val="dk1"/>
                </a:solidFill>
                <a:latin typeface="Century Gothic"/>
                <a:ea typeface="Century Gothic"/>
                <a:cs typeface="Century Gothic"/>
                <a:sym typeface="Century Gothic"/>
              </a:rPr>
              <a:t>Le recrutement doit se faire vite, mais aussi être efficace afin de trouver les meilleurs talents parmis des centaines de candidatures. </a:t>
            </a:r>
            <a:endParaRPr b="1" sz="1100">
              <a:solidFill>
                <a:srgbClr val="3F062A"/>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3F062A"/>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fr" sz="1100">
                <a:solidFill>
                  <a:srgbClr val="3F062A"/>
                </a:solidFill>
                <a:latin typeface="Century Gothic"/>
                <a:ea typeface="Century Gothic"/>
                <a:cs typeface="Century Gothic"/>
                <a:sym typeface="Century Gothic"/>
              </a:rPr>
              <a:t>Alors que la demande est au rendez-vous, vous vous demandez sans doute :</a:t>
            </a:r>
            <a:endParaRPr b="1" sz="1100">
              <a:solidFill>
                <a:srgbClr val="3F062A"/>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fr" sz="1100">
                <a:solidFill>
                  <a:schemeClr val="dk1"/>
                </a:solidFill>
                <a:latin typeface="Century Gothic"/>
                <a:ea typeface="Century Gothic"/>
                <a:cs typeface="Century Gothic"/>
                <a:sym typeface="Century Gothic"/>
              </a:rPr>
              <a:t> </a:t>
            </a:r>
            <a:endParaRPr sz="1100">
              <a:solidFill>
                <a:schemeClr val="dk1"/>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chemeClr val="dk1"/>
              </a:buClr>
              <a:buSzPts val="1100"/>
              <a:buFont typeface="Century Gothic"/>
              <a:buChar char="●"/>
            </a:pPr>
            <a:r>
              <a:rPr lang="fr" sz="1100">
                <a:solidFill>
                  <a:schemeClr val="dk1"/>
                </a:solidFill>
                <a:latin typeface="Century Gothic"/>
                <a:ea typeface="Century Gothic"/>
                <a:cs typeface="Century Gothic"/>
                <a:sym typeface="Century Gothic"/>
              </a:rPr>
              <a:t>Comment gérer un recrutement efficace tout au long de l’année ?</a:t>
            </a:r>
            <a:endParaRPr sz="1100">
              <a:solidFill>
                <a:schemeClr val="dk1"/>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chemeClr val="dk1"/>
              </a:buClr>
              <a:buSzPts val="1100"/>
              <a:buFont typeface="Century Gothic"/>
              <a:buChar char="●"/>
            </a:pPr>
            <a:r>
              <a:rPr lang="fr" sz="1100">
                <a:solidFill>
                  <a:schemeClr val="dk1"/>
                </a:solidFill>
                <a:latin typeface="Century Gothic"/>
                <a:ea typeface="Century Gothic"/>
                <a:cs typeface="Century Gothic"/>
                <a:sym typeface="Century Gothic"/>
              </a:rPr>
              <a:t>Comment recruter rapidement le personnel dans un environnement encore  incertain ?</a:t>
            </a:r>
            <a:endParaRPr sz="1100">
              <a:solidFill>
                <a:schemeClr val="dk1"/>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chemeClr val="dk1"/>
              </a:buClr>
              <a:buSzPts val="1100"/>
              <a:buFont typeface="Century Gothic"/>
              <a:buChar char="●"/>
            </a:pPr>
            <a:r>
              <a:rPr lang="fr" sz="1100">
                <a:solidFill>
                  <a:schemeClr val="dk1"/>
                </a:solidFill>
                <a:latin typeface="Century Gothic"/>
                <a:ea typeface="Century Gothic"/>
                <a:cs typeface="Century Gothic"/>
                <a:sym typeface="Century Gothic"/>
              </a:rPr>
              <a:t>Comment trouver le candidat idéal et répondre à ses attentes ?</a:t>
            </a:r>
            <a:endParaRPr sz="1100">
              <a:solidFill>
                <a:schemeClr val="dk1"/>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chemeClr val="dk1"/>
              </a:buClr>
              <a:buSzPts val="1100"/>
              <a:buFont typeface="Century Gothic"/>
              <a:buChar char="●"/>
            </a:pPr>
            <a:r>
              <a:rPr lang="fr" sz="1100">
                <a:solidFill>
                  <a:schemeClr val="dk1"/>
                </a:solidFill>
                <a:latin typeface="Century Gothic"/>
                <a:ea typeface="Century Gothic"/>
                <a:cs typeface="Century Gothic"/>
                <a:sym typeface="Century Gothic"/>
              </a:rPr>
              <a:t>Comment recruter plus efficacement dans un contexte de transformation numérique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fr" sz="1100">
                <a:solidFill>
                  <a:srgbClr val="3F062A"/>
                </a:solidFill>
                <a:latin typeface="Century Gothic"/>
                <a:ea typeface="Century Gothic"/>
                <a:cs typeface="Century Gothic"/>
                <a:sym typeface="Century Gothic"/>
              </a:rPr>
              <a:t>Si c’est le cas, vous avez exactement le guide qu’il vous faut. Entrons dans le vif du sujet.</a:t>
            </a:r>
            <a:endParaRPr b="1" sz="1100">
              <a:solidFill>
                <a:srgbClr val="3F062A"/>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3F062A"/>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t/>
            </a:r>
            <a:endParaRPr b="1" sz="1100">
              <a:latin typeface="Century Gothic"/>
              <a:ea typeface="Century Gothic"/>
              <a:cs typeface="Century Gothic"/>
              <a:sym typeface="Century Gothic"/>
            </a:endParaRPr>
          </a:p>
        </p:txBody>
      </p:sp>
      <p:sp>
        <p:nvSpPr>
          <p:cNvPr id="68" name="Google Shape;68;p14"/>
          <p:cNvSpPr txBox="1"/>
          <p:nvPr/>
        </p:nvSpPr>
        <p:spPr>
          <a:xfrm>
            <a:off x="8292250" y="4385975"/>
            <a:ext cx="301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Century Gothic"/>
              <a:ea typeface="Century Gothic"/>
              <a:cs typeface="Century Gothic"/>
              <a:sym typeface="Century Gothic"/>
            </a:endParaRPr>
          </a:p>
        </p:txBody>
      </p:sp>
      <p:sp>
        <p:nvSpPr>
          <p:cNvPr id="69" name="Google Shape;69;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p:nvPr/>
        </p:nvSpPr>
        <p:spPr>
          <a:xfrm>
            <a:off x="0" y="0"/>
            <a:ext cx="3724500" cy="5153100"/>
          </a:xfrm>
          <a:prstGeom prst="rect">
            <a:avLst/>
          </a:prstGeom>
          <a:solidFill>
            <a:srgbClr val="7BD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txBox="1"/>
          <p:nvPr/>
        </p:nvSpPr>
        <p:spPr>
          <a:xfrm>
            <a:off x="378675" y="1534875"/>
            <a:ext cx="2688300" cy="23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fr" sz="2100">
                <a:solidFill>
                  <a:schemeClr val="lt1"/>
                </a:solidFill>
                <a:latin typeface="Century Gothic"/>
                <a:ea typeface="Century Gothic"/>
                <a:cs typeface="Century Gothic"/>
                <a:sym typeface="Century Gothic"/>
              </a:rPr>
              <a:t>De </a:t>
            </a:r>
            <a:r>
              <a:rPr b="1" lang="fr" sz="2100">
                <a:solidFill>
                  <a:schemeClr val="lt1"/>
                </a:solidFill>
                <a:latin typeface="Century Gothic"/>
                <a:ea typeface="Century Gothic"/>
                <a:cs typeface="Century Gothic"/>
                <a:sym typeface="Century Gothic"/>
              </a:rPr>
              <a:t>nombreux challenges RH en Tertiaire et services</a:t>
            </a:r>
            <a:endParaRPr b="1" sz="2100">
              <a:solidFill>
                <a:schemeClr val="lt1"/>
              </a:solidFill>
              <a:latin typeface="Century Gothic"/>
              <a:ea typeface="Century Gothic"/>
              <a:cs typeface="Century Gothic"/>
              <a:sym typeface="Century Gothic"/>
            </a:endParaRPr>
          </a:p>
        </p:txBody>
      </p:sp>
      <p:sp>
        <p:nvSpPr>
          <p:cNvPr id="76" name="Google Shape;76;p15"/>
          <p:cNvSpPr txBox="1"/>
          <p:nvPr/>
        </p:nvSpPr>
        <p:spPr>
          <a:xfrm>
            <a:off x="4717500" y="419925"/>
            <a:ext cx="4113000" cy="477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fr" sz="900">
                <a:solidFill>
                  <a:schemeClr val="dk1"/>
                </a:solidFill>
                <a:latin typeface="Century Gothic"/>
                <a:ea typeface="Century Gothic"/>
                <a:cs typeface="Century Gothic"/>
                <a:sym typeface="Century Gothic"/>
              </a:rPr>
              <a:t>Dans le secteur tertiaire, la transformation des business models due à la digitalisation requiert de nouvelles compétences et de faire appel à de jeunes talents. Savoir répondre à leur besoin de quête de sens au travail et de flexibilité représente un enjeu de taille pour attirer ces candidats. </a:t>
            </a:r>
            <a:endParaRPr sz="900">
              <a:solidFill>
                <a:schemeClr val="dk1"/>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t/>
            </a:r>
            <a:endParaRPr sz="9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77" name="Google Shape;77;p15"/>
          <p:cNvSpPr/>
          <p:nvPr/>
        </p:nvSpPr>
        <p:spPr>
          <a:xfrm>
            <a:off x="4238700" y="380350"/>
            <a:ext cx="458100" cy="458100"/>
          </a:xfrm>
          <a:prstGeom prst="rect">
            <a:avLst/>
          </a:prstGeom>
          <a:solidFill>
            <a:srgbClr val="7BD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a:off x="4238700" y="1453063"/>
            <a:ext cx="458100" cy="458100"/>
          </a:xfrm>
          <a:prstGeom prst="rect">
            <a:avLst/>
          </a:prstGeom>
          <a:solidFill>
            <a:srgbClr val="3F06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a:off x="4238700" y="2381063"/>
            <a:ext cx="458100" cy="458100"/>
          </a:xfrm>
          <a:prstGeom prst="rect">
            <a:avLst/>
          </a:prstGeom>
          <a:solidFill>
            <a:srgbClr val="FF0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nvSpPr>
        <p:spPr>
          <a:xfrm>
            <a:off x="4238700" y="376325"/>
            <a:ext cx="478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900">
                <a:solidFill>
                  <a:srgbClr val="FFFFFF"/>
                </a:solidFill>
                <a:latin typeface="Century Gothic"/>
                <a:ea typeface="Century Gothic"/>
                <a:cs typeface="Century Gothic"/>
                <a:sym typeface="Century Gothic"/>
              </a:rPr>
              <a:t>1</a:t>
            </a:r>
            <a:endParaRPr sz="1900">
              <a:solidFill>
                <a:srgbClr val="FFFFFF"/>
              </a:solidFill>
              <a:latin typeface="Century Gothic"/>
              <a:ea typeface="Century Gothic"/>
              <a:cs typeface="Century Gothic"/>
              <a:sym typeface="Century Gothic"/>
            </a:endParaRPr>
          </a:p>
        </p:txBody>
      </p:sp>
      <p:sp>
        <p:nvSpPr>
          <p:cNvPr id="81" name="Google Shape;81;p15"/>
          <p:cNvSpPr txBox="1"/>
          <p:nvPr/>
        </p:nvSpPr>
        <p:spPr>
          <a:xfrm>
            <a:off x="4238700" y="1443613"/>
            <a:ext cx="478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900">
                <a:solidFill>
                  <a:srgbClr val="FFFFFF"/>
                </a:solidFill>
                <a:latin typeface="Century Gothic"/>
                <a:ea typeface="Century Gothic"/>
                <a:cs typeface="Century Gothic"/>
                <a:sym typeface="Century Gothic"/>
              </a:rPr>
              <a:t>2</a:t>
            </a:r>
            <a:endParaRPr sz="1900">
              <a:solidFill>
                <a:srgbClr val="FFFFFF"/>
              </a:solidFill>
              <a:latin typeface="Century Gothic"/>
              <a:ea typeface="Century Gothic"/>
              <a:cs typeface="Century Gothic"/>
              <a:sym typeface="Century Gothic"/>
            </a:endParaRPr>
          </a:p>
        </p:txBody>
      </p:sp>
      <p:sp>
        <p:nvSpPr>
          <p:cNvPr id="82" name="Google Shape;82;p15"/>
          <p:cNvSpPr txBox="1"/>
          <p:nvPr/>
        </p:nvSpPr>
        <p:spPr>
          <a:xfrm>
            <a:off x="4228300" y="2347688"/>
            <a:ext cx="478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900">
                <a:solidFill>
                  <a:srgbClr val="FFFFFF"/>
                </a:solidFill>
                <a:latin typeface="Century Gothic"/>
                <a:ea typeface="Century Gothic"/>
                <a:cs typeface="Century Gothic"/>
                <a:sym typeface="Century Gothic"/>
              </a:rPr>
              <a:t>3</a:t>
            </a:r>
            <a:endParaRPr sz="1900">
              <a:solidFill>
                <a:srgbClr val="FFFFFF"/>
              </a:solidFill>
              <a:latin typeface="Century Gothic"/>
              <a:ea typeface="Century Gothic"/>
              <a:cs typeface="Century Gothic"/>
              <a:sym typeface="Century Gothic"/>
            </a:endParaRPr>
          </a:p>
        </p:txBody>
      </p:sp>
      <p:sp>
        <p:nvSpPr>
          <p:cNvPr id="83" name="Google Shape;83;p15"/>
          <p:cNvSpPr txBox="1"/>
          <p:nvPr/>
        </p:nvSpPr>
        <p:spPr>
          <a:xfrm>
            <a:off x="4717500" y="201600"/>
            <a:ext cx="28653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1" lang="fr" sz="1200">
                <a:solidFill>
                  <a:schemeClr val="dk1"/>
                </a:solidFill>
                <a:latin typeface="Century Gothic"/>
                <a:ea typeface="Century Gothic"/>
                <a:cs typeface="Century Gothic"/>
                <a:sym typeface="Century Gothic"/>
              </a:rPr>
              <a:t>Attirer des jeunes talents</a:t>
            </a:r>
            <a:endParaRPr b="1" sz="1200">
              <a:solidFill>
                <a:schemeClr val="dk1"/>
              </a:solidFill>
              <a:latin typeface="Century Gothic"/>
              <a:ea typeface="Century Gothic"/>
              <a:cs typeface="Century Gothic"/>
              <a:sym typeface="Century Gothic"/>
            </a:endParaRPr>
          </a:p>
        </p:txBody>
      </p:sp>
      <p:sp>
        <p:nvSpPr>
          <p:cNvPr id="84" name="Google Shape;84;p15"/>
          <p:cNvSpPr txBox="1"/>
          <p:nvPr/>
        </p:nvSpPr>
        <p:spPr>
          <a:xfrm>
            <a:off x="4717525" y="1451125"/>
            <a:ext cx="4190100" cy="917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900">
                <a:solidFill>
                  <a:schemeClr val="dk1"/>
                </a:solidFill>
                <a:latin typeface="Century Gothic"/>
                <a:ea typeface="Century Gothic"/>
                <a:cs typeface="Century Gothic"/>
                <a:sym typeface="Century Gothic"/>
              </a:rPr>
              <a:t>Le principal enjeux du secteur tertiaire est de réussir à se démarquer pour attirer les meilleurs profils. La marque employeur est le meilleur moyen de mettre en avant ses valeurs et de se démarquer face à la concurrence. </a:t>
            </a:r>
            <a:endParaRPr sz="900">
              <a:solidFill>
                <a:schemeClr val="dk1"/>
              </a:solidFill>
              <a:latin typeface="Century Gothic"/>
              <a:ea typeface="Century Gothic"/>
              <a:cs typeface="Century Gothic"/>
              <a:sym typeface="Century Gothic"/>
            </a:endParaRPr>
          </a:p>
        </p:txBody>
      </p:sp>
      <p:sp>
        <p:nvSpPr>
          <p:cNvPr id="85" name="Google Shape;85;p15"/>
          <p:cNvSpPr txBox="1"/>
          <p:nvPr/>
        </p:nvSpPr>
        <p:spPr>
          <a:xfrm>
            <a:off x="4717450" y="1227225"/>
            <a:ext cx="38910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200">
                <a:solidFill>
                  <a:schemeClr val="dk1"/>
                </a:solidFill>
                <a:latin typeface="Century Gothic"/>
                <a:ea typeface="Century Gothic"/>
                <a:cs typeface="Century Gothic"/>
                <a:sym typeface="Century Gothic"/>
              </a:rPr>
              <a:t>Se démarquer grâce à la marque employeur</a:t>
            </a:r>
            <a:endParaRPr b="1" sz="1200">
              <a:solidFill>
                <a:schemeClr val="dk1"/>
              </a:solidFill>
              <a:latin typeface="Century Gothic"/>
              <a:ea typeface="Century Gothic"/>
              <a:cs typeface="Century Gothic"/>
              <a:sym typeface="Century Gothic"/>
            </a:endParaRPr>
          </a:p>
        </p:txBody>
      </p:sp>
      <p:sp>
        <p:nvSpPr>
          <p:cNvPr id="86" name="Google Shape;86;p15"/>
          <p:cNvSpPr txBox="1"/>
          <p:nvPr/>
        </p:nvSpPr>
        <p:spPr>
          <a:xfrm>
            <a:off x="4717525" y="2372350"/>
            <a:ext cx="4190100" cy="477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900">
                <a:solidFill>
                  <a:schemeClr val="dk1"/>
                </a:solidFill>
                <a:latin typeface="Century Gothic"/>
                <a:ea typeface="Century Gothic"/>
                <a:cs typeface="Century Gothic"/>
                <a:sym typeface="Century Gothic"/>
              </a:rPr>
              <a:t>Recevoir des candidatures dans le secteur tertiaire n’est pas un problème. Le véritable défi est de pouvoir sélectionner efficacement et </a:t>
            </a:r>
            <a:r>
              <a:rPr lang="fr" sz="900">
                <a:solidFill>
                  <a:schemeClr val="dk1"/>
                </a:solidFill>
                <a:latin typeface="Century Gothic"/>
                <a:ea typeface="Century Gothic"/>
                <a:cs typeface="Century Gothic"/>
                <a:sym typeface="Century Gothic"/>
              </a:rPr>
              <a:t>rapidement les</a:t>
            </a:r>
            <a:r>
              <a:rPr lang="fr" sz="900">
                <a:solidFill>
                  <a:schemeClr val="dk1"/>
                </a:solidFill>
                <a:latin typeface="Century Gothic"/>
                <a:ea typeface="Century Gothic"/>
                <a:cs typeface="Century Gothic"/>
                <a:sym typeface="Century Gothic"/>
              </a:rPr>
              <a:t> meilleurs profils et de répondre rapidement à tous les candidats. </a:t>
            </a:r>
            <a:endParaRPr sz="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87" name="Google Shape;87;p15"/>
          <p:cNvSpPr txBox="1"/>
          <p:nvPr/>
        </p:nvSpPr>
        <p:spPr>
          <a:xfrm>
            <a:off x="4727825" y="2163938"/>
            <a:ext cx="4682700" cy="36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200">
                <a:solidFill>
                  <a:schemeClr val="dk1"/>
                </a:solidFill>
                <a:latin typeface="Century Gothic"/>
                <a:ea typeface="Century Gothic"/>
                <a:cs typeface="Century Gothic"/>
                <a:sym typeface="Century Gothic"/>
              </a:rPr>
              <a:t>Trier efficacement les candidatures</a:t>
            </a:r>
            <a:endParaRPr b="1" sz="1200">
              <a:solidFill>
                <a:schemeClr val="dk1"/>
              </a:solidFill>
              <a:latin typeface="Century Gothic"/>
              <a:ea typeface="Century Gothic"/>
              <a:cs typeface="Century Gothic"/>
              <a:sym typeface="Century Gothic"/>
            </a:endParaRPr>
          </a:p>
        </p:txBody>
      </p:sp>
      <p:sp>
        <p:nvSpPr>
          <p:cNvPr id="88" name="Google Shape;88;p15"/>
          <p:cNvSpPr/>
          <p:nvPr/>
        </p:nvSpPr>
        <p:spPr>
          <a:xfrm>
            <a:off x="4238650" y="3253975"/>
            <a:ext cx="458100" cy="458100"/>
          </a:xfrm>
          <a:prstGeom prst="rect">
            <a:avLst/>
          </a:prstGeom>
          <a:solidFill>
            <a:srgbClr val="FED2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ED2B4"/>
              </a:solidFill>
              <a:highlight>
                <a:srgbClr val="FED2B4"/>
              </a:highlight>
            </a:endParaRPr>
          </a:p>
        </p:txBody>
      </p:sp>
      <p:sp>
        <p:nvSpPr>
          <p:cNvPr id="89" name="Google Shape;89;p15"/>
          <p:cNvSpPr/>
          <p:nvPr/>
        </p:nvSpPr>
        <p:spPr>
          <a:xfrm>
            <a:off x="4238725" y="4181150"/>
            <a:ext cx="458100" cy="458100"/>
          </a:xfrm>
          <a:prstGeom prst="rect">
            <a:avLst/>
          </a:prstGeom>
          <a:solidFill>
            <a:srgbClr val="2D2D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txBox="1"/>
          <p:nvPr/>
        </p:nvSpPr>
        <p:spPr>
          <a:xfrm>
            <a:off x="4238725" y="3244538"/>
            <a:ext cx="478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900">
                <a:solidFill>
                  <a:srgbClr val="FFFFFF"/>
                </a:solidFill>
                <a:latin typeface="Century Gothic"/>
                <a:ea typeface="Century Gothic"/>
                <a:cs typeface="Century Gothic"/>
                <a:sym typeface="Century Gothic"/>
              </a:rPr>
              <a:t>4</a:t>
            </a:r>
            <a:endParaRPr sz="1900">
              <a:solidFill>
                <a:srgbClr val="FFFFFF"/>
              </a:solidFill>
              <a:latin typeface="Century Gothic"/>
              <a:ea typeface="Century Gothic"/>
              <a:cs typeface="Century Gothic"/>
              <a:sym typeface="Century Gothic"/>
            </a:endParaRPr>
          </a:p>
        </p:txBody>
      </p:sp>
      <p:sp>
        <p:nvSpPr>
          <p:cNvPr id="91" name="Google Shape;91;p15"/>
          <p:cNvSpPr txBox="1"/>
          <p:nvPr/>
        </p:nvSpPr>
        <p:spPr>
          <a:xfrm>
            <a:off x="4238725" y="4171700"/>
            <a:ext cx="478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900">
                <a:solidFill>
                  <a:srgbClr val="FFFFFF"/>
                </a:solidFill>
                <a:latin typeface="Century Gothic"/>
                <a:ea typeface="Century Gothic"/>
                <a:cs typeface="Century Gothic"/>
                <a:sym typeface="Century Gothic"/>
              </a:rPr>
              <a:t>5</a:t>
            </a:r>
            <a:endParaRPr sz="1900">
              <a:solidFill>
                <a:srgbClr val="FFFFFF"/>
              </a:solidFill>
              <a:latin typeface="Century Gothic"/>
              <a:ea typeface="Century Gothic"/>
              <a:cs typeface="Century Gothic"/>
              <a:sym typeface="Century Gothic"/>
            </a:endParaRPr>
          </a:p>
        </p:txBody>
      </p:sp>
      <p:sp>
        <p:nvSpPr>
          <p:cNvPr id="92" name="Google Shape;92;p15"/>
          <p:cNvSpPr txBox="1"/>
          <p:nvPr/>
        </p:nvSpPr>
        <p:spPr>
          <a:xfrm>
            <a:off x="4717500" y="3291875"/>
            <a:ext cx="4113000" cy="477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900">
                <a:solidFill>
                  <a:schemeClr val="dk1"/>
                </a:solidFill>
                <a:latin typeface="Century Gothic"/>
                <a:ea typeface="Century Gothic"/>
                <a:cs typeface="Century Gothic"/>
                <a:sym typeface="Century Gothic"/>
              </a:rPr>
              <a:t>Se démarquer, obtenir des candidatures, les trier sont les premières étapes d’un bon recrutement dans le secteur tertiaire. Mais encore faut-il gérer efficacement toutes la phase d’entretien et d’onboarding des candidats.</a:t>
            </a:r>
            <a:endParaRPr sz="700">
              <a:latin typeface="Century Gothic"/>
              <a:ea typeface="Century Gothic"/>
              <a:cs typeface="Century Gothic"/>
              <a:sym typeface="Century Gothic"/>
            </a:endParaRPr>
          </a:p>
        </p:txBody>
      </p:sp>
      <p:sp>
        <p:nvSpPr>
          <p:cNvPr id="93" name="Google Shape;93;p15"/>
          <p:cNvSpPr txBox="1"/>
          <p:nvPr/>
        </p:nvSpPr>
        <p:spPr>
          <a:xfrm>
            <a:off x="4717500" y="3073550"/>
            <a:ext cx="28653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200">
                <a:solidFill>
                  <a:schemeClr val="dk1"/>
                </a:solidFill>
                <a:latin typeface="Century Gothic"/>
                <a:ea typeface="Century Gothic"/>
                <a:cs typeface="Century Gothic"/>
                <a:sym typeface="Century Gothic"/>
              </a:rPr>
              <a:t>Recruter les meilleurs profils</a:t>
            </a:r>
            <a:endParaRPr b="1" sz="1200">
              <a:solidFill>
                <a:schemeClr val="dk1"/>
              </a:solidFill>
              <a:latin typeface="Century Gothic"/>
              <a:ea typeface="Century Gothic"/>
              <a:cs typeface="Century Gothic"/>
              <a:sym typeface="Century Gothic"/>
            </a:endParaRPr>
          </a:p>
        </p:txBody>
      </p:sp>
      <p:sp>
        <p:nvSpPr>
          <p:cNvPr id="94" name="Google Shape;94;p15"/>
          <p:cNvSpPr txBox="1"/>
          <p:nvPr/>
        </p:nvSpPr>
        <p:spPr>
          <a:xfrm>
            <a:off x="4717500" y="4258500"/>
            <a:ext cx="4190100" cy="477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900">
                <a:solidFill>
                  <a:schemeClr val="dk1"/>
                </a:solidFill>
                <a:latin typeface="Century Gothic"/>
                <a:ea typeface="Century Gothic"/>
                <a:cs typeface="Century Gothic"/>
                <a:sym typeface="Century Gothic"/>
              </a:rPr>
              <a:t>Après avoir trouvé le candidat idéal, le fidéliser est un enjeu prioritaire. Dans un secteur concurrentiel comme celui du tertiaire, trouver les bons arguments et moyens pour retenir les talents est une question importante à traiter aux  RH. </a:t>
            </a:r>
            <a:endParaRPr sz="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p:txBody>
      </p:sp>
      <p:sp>
        <p:nvSpPr>
          <p:cNvPr id="95" name="Google Shape;95;p15"/>
          <p:cNvSpPr txBox="1"/>
          <p:nvPr/>
        </p:nvSpPr>
        <p:spPr>
          <a:xfrm>
            <a:off x="4717425" y="4040175"/>
            <a:ext cx="2942400" cy="3693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0"/>
              </a:spcAft>
              <a:buNone/>
            </a:pPr>
            <a:r>
              <a:rPr b="1" lang="fr" sz="1200">
                <a:solidFill>
                  <a:schemeClr val="dk1"/>
                </a:solidFill>
                <a:latin typeface="Century Gothic"/>
                <a:ea typeface="Century Gothic"/>
                <a:cs typeface="Century Gothic"/>
                <a:sym typeface="Century Gothic"/>
              </a:rPr>
              <a:t>Fidéliser les candidats </a:t>
            </a:r>
            <a:endParaRPr b="1" sz="1200">
              <a:solidFill>
                <a:schemeClr val="dk1"/>
              </a:solidFill>
              <a:latin typeface="Century Gothic"/>
              <a:ea typeface="Century Gothic"/>
              <a:cs typeface="Century Gothic"/>
              <a:sym typeface="Century Gothic"/>
            </a:endParaRPr>
          </a:p>
        </p:txBody>
      </p:sp>
      <p:sp>
        <p:nvSpPr>
          <p:cNvPr id="96" name="Google Shape;96;p15"/>
          <p:cNvSpPr txBox="1"/>
          <p:nvPr>
            <p:ph idx="12" type="sldNum"/>
          </p:nvPr>
        </p:nvSpPr>
        <p:spPr>
          <a:xfrm>
            <a:off x="84724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pic>
        <p:nvPicPr>
          <p:cNvPr id="97" name="Google Shape;97;p15"/>
          <p:cNvPicPr preferRelativeResize="0"/>
          <p:nvPr/>
        </p:nvPicPr>
        <p:blipFill>
          <a:blip r:embed="rId3">
            <a:alphaModFix/>
          </a:blip>
          <a:stretch>
            <a:fillRect/>
          </a:stretch>
        </p:blipFill>
        <p:spPr>
          <a:xfrm>
            <a:off x="1322538" y="831438"/>
            <a:ext cx="800575" cy="800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nvSpPr>
        <p:spPr>
          <a:xfrm>
            <a:off x="340575" y="249325"/>
            <a:ext cx="71205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fr" sz="2100">
                <a:solidFill>
                  <a:srgbClr val="2D2D2D"/>
                </a:solidFill>
                <a:latin typeface="Century Gothic"/>
                <a:ea typeface="Century Gothic"/>
                <a:cs typeface="Century Gothic"/>
                <a:sym typeface="Century Gothic"/>
              </a:rPr>
              <a:t>Nos réponses pour une reprise sereine ! </a:t>
            </a:r>
            <a:endParaRPr b="1" sz="2100">
              <a:solidFill>
                <a:srgbClr val="2D2D2D"/>
              </a:solidFill>
              <a:latin typeface="Century Gothic"/>
              <a:ea typeface="Century Gothic"/>
              <a:cs typeface="Century Gothic"/>
              <a:sym typeface="Century Gothic"/>
            </a:endParaRPr>
          </a:p>
        </p:txBody>
      </p:sp>
      <p:sp>
        <p:nvSpPr>
          <p:cNvPr id="103" name="Google Shape;103;p16"/>
          <p:cNvSpPr/>
          <p:nvPr/>
        </p:nvSpPr>
        <p:spPr>
          <a:xfrm rot="5400000">
            <a:off x="492529" y="1231714"/>
            <a:ext cx="534000" cy="534000"/>
          </a:xfrm>
          <a:prstGeom prst="ellipse">
            <a:avLst/>
          </a:prstGeom>
          <a:solidFill>
            <a:srgbClr val="FED2B4"/>
          </a:solidFill>
          <a:ln cap="flat" cmpd="sng" w="9525">
            <a:solidFill>
              <a:srgbClr val="FED2B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rot="5400000">
            <a:off x="492529" y="1826647"/>
            <a:ext cx="534000" cy="534000"/>
          </a:xfrm>
          <a:prstGeom prst="ellipse">
            <a:avLst/>
          </a:prstGeom>
          <a:solidFill>
            <a:srgbClr val="3F062B"/>
          </a:solidFill>
          <a:ln cap="flat" cmpd="sng" w="9525">
            <a:solidFill>
              <a:srgbClr val="3F062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rot="5400000">
            <a:off x="492529" y="2417588"/>
            <a:ext cx="534000" cy="534000"/>
          </a:xfrm>
          <a:prstGeom prst="ellipse">
            <a:avLst/>
          </a:prstGeom>
          <a:solidFill>
            <a:srgbClr val="FF0046"/>
          </a:solidFill>
          <a:ln cap="flat" cmpd="sng" w="9525">
            <a:solidFill>
              <a:srgbClr val="FF00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rot="5400000">
            <a:off x="492679" y="3034224"/>
            <a:ext cx="534000" cy="534000"/>
          </a:xfrm>
          <a:prstGeom prst="ellipse">
            <a:avLst/>
          </a:prstGeom>
          <a:solidFill>
            <a:srgbClr val="7BDBDC"/>
          </a:solidFill>
          <a:ln cap="flat" cmpd="sng" w="9525">
            <a:solidFill>
              <a:srgbClr val="7BDB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rot="5400000">
            <a:off x="492679" y="3650847"/>
            <a:ext cx="534000" cy="534000"/>
          </a:xfrm>
          <a:prstGeom prst="ellipse">
            <a:avLst/>
          </a:prstGeom>
          <a:solidFill>
            <a:srgbClr val="2D2D2D"/>
          </a:solidFill>
          <a:ln cap="flat" cmpd="sng" w="9525">
            <a:solidFill>
              <a:srgbClr val="2D2D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txBox="1"/>
          <p:nvPr/>
        </p:nvSpPr>
        <p:spPr>
          <a:xfrm>
            <a:off x="1207100" y="1329563"/>
            <a:ext cx="30735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fr" sz="1100">
                <a:solidFill>
                  <a:schemeClr val="dk1"/>
                </a:solidFill>
                <a:latin typeface="Century Gothic"/>
                <a:ea typeface="Century Gothic"/>
                <a:cs typeface="Century Gothic"/>
                <a:sym typeface="Century Gothic"/>
              </a:rPr>
              <a:t>Mesurer ses besoins en personnel</a:t>
            </a:r>
            <a:endParaRPr b="1" sz="700">
              <a:latin typeface="Century Gothic"/>
              <a:ea typeface="Century Gothic"/>
              <a:cs typeface="Century Gothic"/>
              <a:sym typeface="Century Gothic"/>
            </a:endParaRPr>
          </a:p>
        </p:txBody>
      </p:sp>
      <p:sp>
        <p:nvSpPr>
          <p:cNvPr id="109" name="Google Shape;109;p16"/>
          <p:cNvSpPr txBox="1"/>
          <p:nvPr/>
        </p:nvSpPr>
        <p:spPr>
          <a:xfrm>
            <a:off x="1207100" y="1924488"/>
            <a:ext cx="31452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100">
                <a:solidFill>
                  <a:schemeClr val="dk1"/>
                </a:solidFill>
                <a:latin typeface="Century Gothic"/>
                <a:ea typeface="Century Gothic"/>
                <a:cs typeface="Century Gothic"/>
                <a:sym typeface="Century Gothic"/>
              </a:rPr>
              <a:t>Trouver et attirer de nouveaux talents</a:t>
            </a:r>
            <a:endParaRPr b="1" sz="1100">
              <a:latin typeface="Century Gothic"/>
              <a:ea typeface="Century Gothic"/>
              <a:cs typeface="Century Gothic"/>
              <a:sym typeface="Century Gothic"/>
            </a:endParaRPr>
          </a:p>
        </p:txBody>
      </p:sp>
      <p:sp>
        <p:nvSpPr>
          <p:cNvPr id="110" name="Google Shape;110;p16"/>
          <p:cNvSpPr txBox="1"/>
          <p:nvPr/>
        </p:nvSpPr>
        <p:spPr>
          <a:xfrm>
            <a:off x="1207100" y="2513238"/>
            <a:ext cx="31452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100">
                <a:solidFill>
                  <a:schemeClr val="dk1"/>
                </a:solidFill>
                <a:latin typeface="Century Gothic"/>
                <a:ea typeface="Century Gothic"/>
                <a:cs typeface="Century Gothic"/>
                <a:sym typeface="Century Gothic"/>
              </a:rPr>
              <a:t>Coller aux attentes des candidats</a:t>
            </a:r>
            <a:endParaRPr b="1" sz="1100">
              <a:latin typeface="Century Gothic"/>
              <a:ea typeface="Century Gothic"/>
              <a:cs typeface="Century Gothic"/>
              <a:sym typeface="Century Gothic"/>
            </a:endParaRPr>
          </a:p>
        </p:txBody>
      </p:sp>
      <p:sp>
        <p:nvSpPr>
          <p:cNvPr id="111" name="Google Shape;111;p16"/>
          <p:cNvSpPr txBox="1"/>
          <p:nvPr/>
        </p:nvSpPr>
        <p:spPr>
          <a:xfrm>
            <a:off x="1207250" y="3117213"/>
            <a:ext cx="31452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100">
                <a:solidFill>
                  <a:schemeClr val="dk1"/>
                </a:solidFill>
                <a:latin typeface="Century Gothic"/>
                <a:ea typeface="Century Gothic"/>
                <a:cs typeface="Century Gothic"/>
                <a:sym typeface="Century Gothic"/>
              </a:rPr>
              <a:t>Externaliser votre recrutement</a:t>
            </a:r>
            <a:endParaRPr b="1" sz="1000">
              <a:solidFill>
                <a:schemeClr val="dk1"/>
              </a:solidFill>
              <a:latin typeface="Century Gothic"/>
              <a:ea typeface="Century Gothic"/>
              <a:cs typeface="Century Gothic"/>
              <a:sym typeface="Century Gothic"/>
            </a:endParaRPr>
          </a:p>
        </p:txBody>
      </p:sp>
      <p:sp>
        <p:nvSpPr>
          <p:cNvPr id="112" name="Google Shape;112;p16"/>
          <p:cNvSpPr txBox="1"/>
          <p:nvPr/>
        </p:nvSpPr>
        <p:spPr>
          <a:xfrm>
            <a:off x="1207250" y="3760388"/>
            <a:ext cx="31452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100">
                <a:solidFill>
                  <a:schemeClr val="dk1"/>
                </a:solidFill>
                <a:latin typeface="Century Gothic"/>
                <a:ea typeface="Century Gothic"/>
                <a:cs typeface="Century Gothic"/>
                <a:sym typeface="Century Gothic"/>
              </a:rPr>
              <a:t>Sélectionner les candidats</a:t>
            </a:r>
            <a:endParaRPr b="1" sz="1000">
              <a:solidFill>
                <a:schemeClr val="dk1"/>
              </a:solidFill>
              <a:latin typeface="Century Gothic"/>
              <a:ea typeface="Century Gothic"/>
              <a:cs typeface="Century Gothic"/>
              <a:sym typeface="Century Gothic"/>
            </a:endParaRPr>
          </a:p>
        </p:txBody>
      </p:sp>
      <p:sp>
        <p:nvSpPr>
          <p:cNvPr id="113" name="Google Shape;113;p16"/>
          <p:cNvSpPr/>
          <p:nvPr/>
        </p:nvSpPr>
        <p:spPr>
          <a:xfrm rot="5400000">
            <a:off x="4233054" y="1231715"/>
            <a:ext cx="534000" cy="534000"/>
          </a:xfrm>
          <a:prstGeom prst="ellipse">
            <a:avLst/>
          </a:prstGeom>
          <a:solidFill>
            <a:srgbClr val="FED2B4"/>
          </a:solidFill>
          <a:ln cap="flat" cmpd="sng" w="9525">
            <a:solidFill>
              <a:srgbClr val="FED2B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rot="5400000">
            <a:off x="4233129" y="1878249"/>
            <a:ext cx="534000" cy="534000"/>
          </a:xfrm>
          <a:prstGeom prst="ellipse">
            <a:avLst/>
          </a:prstGeom>
          <a:solidFill>
            <a:srgbClr val="3F062B"/>
          </a:solidFill>
          <a:ln cap="flat" cmpd="sng" w="9525">
            <a:solidFill>
              <a:srgbClr val="3F062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rot="5400000">
            <a:off x="4233279" y="2537939"/>
            <a:ext cx="534000" cy="534000"/>
          </a:xfrm>
          <a:prstGeom prst="ellipse">
            <a:avLst/>
          </a:prstGeom>
          <a:solidFill>
            <a:srgbClr val="FF0046"/>
          </a:solidFill>
          <a:ln cap="flat" cmpd="sng" w="9525">
            <a:solidFill>
              <a:srgbClr val="FF00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txBox="1"/>
          <p:nvPr/>
        </p:nvSpPr>
        <p:spPr>
          <a:xfrm>
            <a:off x="4947625" y="1263988"/>
            <a:ext cx="59409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100">
                <a:solidFill>
                  <a:schemeClr val="dk1"/>
                </a:solidFill>
                <a:latin typeface="Century Gothic"/>
                <a:ea typeface="Century Gothic"/>
                <a:cs typeface="Century Gothic"/>
                <a:sym typeface="Century Gothic"/>
              </a:rPr>
              <a:t>Intégrer des jeunes </a:t>
            </a:r>
            <a:r>
              <a:rPr b="1" lang="fr" sz="1100">
                <a:solidFill>
                  <a:schemeClr val="dk1"/>
                </a:solidFill>
                <a:latin typeface="Century Gothic"/>
                <a:ea typeface="Century Gothic"/>
                <a:cs typeface="Century Gothic"/>
                <a:sym typeface="Century Gothic"/>
              </a:rPr>
              <a:t>diplômés</a:t>
            </a:r>
            <a:r>
              <a:rPr b="1" lang="fr" sz="1100">
                <a:solidFill>
                  <a:schemeClr val="dk1"/>
                </a:solidFill>
                <a:latin typeface="Century Gothic"/>
                <a:ea typeface="Century Gothic"/>
                <a:cs typeface="Century Gothic"/>
                <a:sym typeface="Century Gothic"/>
              </a:rPr>
              <a:t> </a:t>
            </a:r>
            <a:endParaRPr b="1" sz="1000">
              <a:solidFill>
                <a:schemeClr val="dk1"/>
              </a:solidFill>
              <a:latin typeface="Century Gothic"/>
              <a:ea typeface="Century Gothic"/>
              <a:cs typeface="Century Gothic"/>
              <a:sym typeface="Century Gothic"/>
            </a:endParaRPr>
          </a:p>
        </p:txBody>
      </p:sp>
      <p:sp>
        <p:nvSpPr>
          <p:cNvPr id="117" name="Google Shape;117;p16"/>
          <p:cNvSpPr txBox="1"/>
          <p:nvPr/>
        </p:nvSpPr>
        <p:spPr>
          <a:xfrm>
            <a:off x="4947625" y="1918313"/>
            <a:ext cx="71655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100">
                <a:solidFill>
                  <a:schemeClr val="dk1"/>
                </a:solidFill>
                <a:latin typeface="Century Gothic"/>
                <a:ea typeface="Century Gothic"/>
                <a:cs typeface="Century Gothic"/>
                <a:sym typeface="Century Gothic"/>
              </a:rPr>
              <a:t>Fidéliser le personnel</a:t>
            </a:r>
            <a:endParaRPr b="1" sz="1100">
              <a:solidFill>
                <a:schemeClr val="dk1"/>
              </a:solidFill>
              <a:latin typeface="Century Gothic"/>
              <a:ea typeface="Century Gothic"/>
              <a:cs typeface="Century Gothic"/>
              <a:sym typeface="Century Gothic"/>
            </a:endParaRPr>
          </a:p>
        </p:txBody>
      </p:sp>
      <p:sp>
        <p:nvSpPr>
          <p:cNvPr id="118" name="Google Shape;118;p16"/>
          <p:cNvSpPr txBox="1"/>
          <p:nvPr/>
        </p:nvSpPr>
        <p:spPr>
          <a:xfrm>
            <a:off x="4939075" y="2571050"/>
            <a:ext cx="71205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100">
                <a:solidFill>
                  <a:schemeClr val="dk1"/>
                </a:solidFill>
                <a:latin typeface="Century Gothic"/>
                <a:ea typeface="Century Gothic"/>
                <a:cs typeface="Century Gothic"/>
                <a:sym typeface="Century Gothic"/>
              </a:rPr>
              <a:t>Privilégier le recrutement digital</a:t>
            </a:r>
            <a:endParaRPr b="1" sz="1100">
              <a:solidFill>
                <a:schemeClr val="dk1"/>
              </a:solidFill>
              <a:latin typeface="Century Gothic"/>
              <a:ea typeface="Century Gothic"/>
              <a:cs typeface="Century Gothic"/>
              <a:sym typeface="Century Gothic"/>
            </a:endParaRPr>
          </a:p>
        </p:txBody>
      </p:sp>
      <p:sp>
        <p:nvSpPr>
          <p:cNvPr id="119" name="Google Shape;119;p16"/>
          <p:cNvSpPr txBox="1"/>
          <p:nvPr/>
        </p:nvSpPr>
        <p:spPr>
          <a:xfrm>
            <a:off x="4947625" y="3237975"/>
            <a:ext cx="70359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100">
                <a:solidFill>
                  <a:schemeClr val="dk1"/>
                </a:solidFill>
                <a:latin typeface="Century Gothic"/>
                <a:ea typeface="Century Gothic"/>
                <a:cs typeface="Century Gothic"/>
                <a:sym typeface="Century Gothic"/>
              </a:rPr>
              <a:t>Choisir les contrats de travail </a:t>
            </a:r>
            <a:endParaRPr b="1" sz="1100">
              <a:solidFill>
                <a:schemeClr val="dk1"/>
              </a:solidFill>
              <a:latin typeface="Century Gothic"/>
              <a:ea typeface="Century Gothic"/>
              <a:cs typeface="Century Gothic"/>
              <a:sym typeface="Century Gothic"/>
            </a:endParaRPr>
          </a:p>
        </p:txBody>
      </p:sp>
      <p:sp>
        <p:nvSpPr>
          <p:cNvPr id="120" name="Google Shape;120;p16"/>
          <p:cNvSpPr/>
          <p:nvPr/>
        </p:nvSpPr>
        <p:spPr>
          <a:xfrm rot="5400000">
            <a:off x="4233279" y="3183924"/>
            <a:ext cx="534000" cy="534000"/>
          </a:xfrm>
          <a:prstGeom prst="ellipse">
            <a:avLst/>
          </a:prstGeom>
          <a:solidFill>
            <a:srgbClr val="7BDBDC"/>
          </a:solidFill>
          <a:ln cap="flat" cmpd="sng" w="9525">
            <a:solidFill>
              <a:srgbClr val="7BDB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txBox="1"/>
          <p:nvPr/>
        </p:nvSpPr>
        <p:spPr>
          <a:xfrm>
            <a:off x="492525" y="1283063"/>
            <a:ext cx="53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800">
                <a:solidFill>
                  <a:schemeClr val="lt1"/>
                </a:solidFill>
                <a:latin typeface="Century Gothic"/>
                <a:ea typeface="Century Gothic"/>
                <a:cs typeface="Century Gothic"/>
                <a:sym typeface="Century Gothic"/>
              </a:rPr>
              <a:t>1</a:t>
            </a:r>
            <a:endParaRPr b="1" sz="1800">
              <a:solidFill>
                <a:schemeClr val="lt1"/>
              </a:solidFill>
              <a:latin typeface="Century Gothic"/>
              <a:ea typeface="Century Gothic"/>
              <a:cs typeface="Century Gothic"/>
              <a:sym typeface="Century Gothic"/>
            </a:endParaRPr>
          </a:p>
        </p:txBody>
      </p:sp>
      <p:sp>
        <p:nvSpPr>
          <p:cNvPr id="122" name="Google Shape;122;p16"/>
          <p:cNvSpPr txBox="1"/>
          <p:nvPr/>
        </p:nvSpPr>
        <p:spPr>
          <a:xfrm>
            <a:off x="492375" y="1873263"/>
            <a:ext cx="53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800">
                <a:solidFill>
                  <a:schemeClr val="lt1"/>
                </a:solidFill>
                <a:latin typeface="Century Gothic"/>
                <a:ea typeface="Century Gothic"/>
                <a:cs typeface="Century Gothic"/>
                <a:sym typeface="Century Gothic"/>
              </a:rPr>
              <a:t>2</a:t>
            </a:r>
            <a:endParaRPr b="1" sz="1800">
              <a:solidFill>
                <a:schemeClr val="lt1"/>
              </a:solidFill>
              <a:latin typeface="Century Gothic"/>
              <a:ea typeface="Century Gothic"/>
              <a:cs typeface="Century Gothic"/>
              <a:sym typeface="Century Gothic"/>
            </a:endParaRPr>
          </a:p>
        </p:txBody>
      </p:sp>
      <p:sp>
        <p:nvSpPr>
          <p:cNvPr id="123" name="Google Shape;123;p16"/>
          <p:cNvSpPr txBox="1"/>
          <p:nvPr/>
        </p:nvSpPr>
        <p:spPr>
          <a:xfrm>
            <a:off x="492375" y="2442513"/>
            <a:ext cx="53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800">
                <a:solidFill>
                  <a:schemeClr val="lt1"/>
                </a:solidFill>
                <a:latin typeface="Century Gothic"/>
                <a:ea typeface="Century Gothic"/>
                <a:cs typeface="Century Gothic"/>
                <a:sym typeface="Century Gothic"/>
              </a:rPr>
              <a:t>3</a:t>
            </a:r>
            <a:endParaRPr b="1" sz="1800">
              <a:solidFill>
                <a:schemeClr val="lt1"/>
              </a:solidFill>
              <a:latin typeface="Century Gothic"/>
              <a:ea typeface="Century Gothic"/>
              <a:cs typeface="Century Gothic"/>
              <a:sym typeface="Century Gothic"/>
            </a:endParaRPr>
          </a:p>
        </p:txBody>
      </p:sp>
      <p:sp>
        <p:nvSpPr>
          <p:cNvPr id="124" name="Google Shape;124;p16"/>
          <p:cNvSpPr txBox="1"/>
          <p:nvPr/>
        </p:nvSpPr>
        <p:spPr>
          <a:xfrm>
            <a:off x="492675" y="3067513"/>
            <a:ext cx="53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800">
                <a:solidFill>
                  <a:schemeClr val="lt1"/>
                </a:solidFill>
                <a:latin typeface="Century Gothic"/>
                <a:ea typeface="Century Gothic"/>
                <a:cs typeface="Century Gothic"/>
                <a:sym typeface="Century Gothic"/>
              </a:rPr>
              <a:t>4</a:t>
            </a:r>
            <a:endParaRPr b="1" sz="1800">
              <a:solidFill>
                <a:schemeClr val="lt1"/>
              </a:solidFill>
              <a:latin typeface="Century Gothic"/>
              <a:ea typeface="Century Gothic"/>
              <a:cs typeface="Century Gothic"/>
              <a:sym typeface="Century Gothic"/>
            </a:endParaRPr>
          </a:p>
        </p:txBody>
      </p:sp>
      <p:sp>
        <p:nvSpPr>
          <p:cNvPr id="125" name="Google Shape;125;p16"/>
          <p:cNvSpPr txBox="1"/>
          <p:nvPr/>
        </p:nvSpPr>
        <p:spPr>
          <a:xfrm>
            <a:off x="492525" y="3703925"/>
            <a:ext cx="53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800">
                <a:solidFill>
                  <a:schemeClr val="lt1"/>
                </a:solidFill>
                <a:latin typeface="Century Gothic"/>
                <a:ea typeface="Century Gothic"/>
                <a:cs typeface="Century Gothic"/>
                <a:sym typeface="Century Gothic"/>
              </a:rPr>
              <a:t>5</a:t>
            </a:r>
            <a:endParaRPr b="1" sz="1800">
              <a:solidFill>
                <a:schemeClr val="lt1"/>
              </a:solidFill>
              <a:latin typeface="Century Gothic"/>
              <a:ea typeface="Century Gothic"/>
              <a:cs typeface="Century Gothic"/>
              <a:sym typeface="Century Gothic"/>
            </a:endParaRPr>
          </a:p>
        </p:txBody>
      </p:sp>
      <p:sp>
        <p:nvSpPr>
          <p:cNvPr id="126" name="Google Shape;126;p16"/>
          <p:cNvSpPr txBox="1"/>
          <p:nvPr/>
        </p:nvSpPr>
        <p:spPr>
          <a:xfrm>
            <a:off x="4233050" y="1248350"/>
            <a:ext cx="53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800">
                <a:solidFill>
                  <a:schemeClr val="lt1"/>
                </a:solidFill>
                <a:latin typeface="Century Gothic"/>
                <a:ea typeface="Century Gothic"/>
                <a:cs typeface="Century Gothic"/>
                <a:sym typeface="Century Gothic"/>
              </a:rPr>
              <a:t>6</a:t>
            </a:r>
            <a:endParaRPr b="1" sz="1800">
              <a:solidFill>
                <a:schemeClr val="lt1"/>
              </a:solidFill>
              <a:latin typeface="Century Gothic"/>
              <a:ea typeface="Century Gothic"/>
              <a:cs typeface="Century Gothic"/>
              <a:sym typeface="Century Gothic"/>
            </a:endParaRPr>
          </a:p>
        </p:txBody>
      </p:sp>
      <p:sp>
        <p:nvSpPr>
          <p:cNvPr id="127" name="Google Shape;127;p16"/>
          <p:cNvSpPr txBox="1"/>
          <p:nvPr/>
        </p:nvSpPr>
        <p:spPr>
          <a:xfrm>
            <a:off x="4232975" y="1896475"/>
            <a:ext cx="53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800">
                <a:solidFill>
                  <a:schemeClr val="lt1"/>
                </a:solidFill>
                <a:latin typeface="Century Gothic"/>
                <a:ea typeface="Century Gothic"/>
                <a:cs typeface="Century Gothic"/>
                <a:sym typeface="Century Gothic"/>
              </a:rPr>
              <a:t>7</a:t>
            </a:r>
            <a:endParaRPr b="1" sz="1800">
              <a:solidFill>
                <a:schemeClr val="lt1"/>
              </a:solidFill>
              <a:latin typeface="Century Gothic"/>
              <a:ea typeface="Century Gothic"/>
              <a:cs typeface="Century Gothic"/>
              <a:sym typeface="Century Gothic"/>
            </a:endParaRPr>
          </a:p>
        </p:txBody>
      </p:sp>
      <p:sp>
        <p:nvSpPr>
          <p:cNvPr id="128" name="Google Shape;128;p16"/>
          <p:cNvSpPr txBox="1"/>
          <p:nvPr/>
        </p:nvSpPr>
        <p:spPr>
          <a:xfrm>
            <a:off x="4233125" y="2537950"/>
            <a:ext cx="53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800">
                <a:solidFill>
                  <a:schemeClr val="lt1"/>
                </a:solidFill>
                <a:latin typeface="Century Gothic"/>
                <a:ea typeface="Century Gothic"/>
                <a:cs typeface="Century Gothic"/>
                <a:sym typeface="Century Gothic"/>
              </a:rPr>
              <a:t>8</a:t>
            </a:r>
            <a:endParaRPr b="1" sz="1800">
              <a:solidFill>
                <a:schemeClr val="lt1"/>
              </a:solidFill>
              <a:latin typeface="Century Gothic"/>
              <a:ea typeface="Century Gothic"/>
              <a:cs typeface="Century Gothic"/>
              <a:sym typeface="Century Gothic"/>
            </a:endParaRPr>
          </a:p>
        </p:txBody>
      </p:sp>
      <p:sp>
        <p:nvSpPr>
          <p:cNvPr id="129" name="Google Shape;129;p16"/>
          <p:cNvSpPr txBox="1"/>
          <p:nvPr/>
        </p:nvSpPr>
        <p:spPr>
          <a:xfrm>
            <a:off x="4233275" y="3198200"/>
            <a:ext cx="53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800">
                <a:solidFill>
                  <a:schemeClr val="lt1"/>
                </a:solidFill>
                <a:latin typeface="Century Gothic"/>
                <a:ea typeface="Century Gothic"/>
                <a:cs typeface="Century Gothic"/>
                <a:sym typeface="Century Gothic"/>
              </a:rPr>
              <a:t>9</a:t>
            </a:r>
            <a:endParaRPr b="1" sz="1800">
              <a:solidFill>
                <a:schemeClr val="lt1"/>
              </a:solidFill>
              <a:latin typeface="Century Gothic"/>
              <a:ea typeface="Century Gothic"/>
              <a:cs typeface="Century Gothic"/>
              <a:sym typeface="Century Gothic"/>
            </a:endParaRPr>
          </a:p>
        </p:txBody>
      </p:sp>
      <p:sp>
        <p:nvSpPr>
          <p:cNvPr id="130" name="Google Shape;13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p:nvPr/>
        </p:nvSpPr>
        <p:spPr>
          <a:xfrm>
            <a:off x="0" y="0"/>
            <a:ext cx="3895800" cy="5153100"/>
          </a:xfrm>
          <a:prstGeom prst="rect">
            <a:avLst/>
          </a:prstGeom>
          <a:solidFill>
            <a:srgbClr val="3F06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F062A"/>
              </a:solidFill>
            </a:endParaRPr>
          </a:p>
        </p:txBody>
      </p:sp>
      <p:sp>
        <p:nvSpPr>
          <p:cNvPr id="136" name="Google Shape;136;p17"/>
          <p:cNvSpPr txBox="1"/>
          <p:nvPr/>
        </p:nvSpPr>
        <p:spPr>
          <a:xfrm>
            <a:off x="378675" y="1704975"/>
            <a:ext cx="4328400" cy="2182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fr" sz="2100">
                <a:solidFill>
                  <a:schemeClr val="lt1"/>
                </a:solidFill>
                <a:latin typeface="Century Gothic"/>
                <a:ea typeface="Century Gothic"/>
                <a:cs typeface="Century Gothic"/>
                <a:sym typeface="Century Gothic"/>
              </a:rPr>
              <a:t>Inventorier ses besoins </a:t>
            </a:r>
            <a:endParaRPr b="1" sz="21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fr" sz="2100">
                <a:solidFill>
                  <a:schemeClr val="lt1"/>
                </a:solidFill>
                <a:latin typeface="Century Gothic"/>
                <a:ea typeface="Century Gothic"/>
                <a:cs typeface="Century Gothic"/>
                <a:sym typeface="Century Gothic"/>
              </a:rPr>
              <a:t>en personnel</a:t>
            </a:r>
            <a:endParaRPr b="1" sz="21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b="1" sz="2100">
              <a:solidFill>
                <a:schemeClr val="lt1"/>
              </a:solidFill>
              <a:latin typeface="Century Gothic"/>
              <a:ea typeface="Century Gothic"/>
              <a:cs typeface="Century Gothic"/>
              <a:sym typeface="Century Gothic"/>
            </a:endParaRPr>
          </a:p>
        </p:txBody>
      </p:sp>
      <p:sp>
        <p:nvSpPr>
          <p:cNvPr id="137" name="Google Shape;137;p17"/>
          <p:cNvSpPr txBox="1"/>
          <p:nvPr/>
        </p:nvSpPr>
        <p:spPr>
          <a:xfrm>
            <a:off x="4286250" y="1002875"/>
            <a:ext cx="4400700" cy="385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fr" sz="1100">
                <a:solidFill>
                  <a:schemeClr val="dk1"/>
                </a:solidFill>
                <a:latin typeface="Century Gothic"/>
                <a:ea typeface="Century Gothic"/>
                <a:cs typeface="Century Gothic"/>
                <a:sym typeface="Century Gothic"/>
              </a:rPr>
              <a:t>La première étape en tertiaire est d’</a:t>
            </a:r>
            <a:r>
              <a:rPr b="1" lang="fr" sz="1100">
                <a:solidFill>
                  <a:schemeClr val="dk1"/>
                </a:solidFill>
                <a:latin typeface="Century Gothic"/>
                <a:ea typeface="Century Gothic"/>
                <a:cs typeface="Century Gothic"/>
                <a:sym typeface="Century Gothic"/>
              </a:rPr>
              <a:t>identifier précisément vos besoins</a:t>
            </a:r>
            <a:r>
              <a:rPr lang="fr" sz="1100">
                <a:solidFill>
                  <a:schemeClr val="dk1"/>
                </a:solidFill>
                <a:latin typeface="Century Gothic"/>
                <a:ea typeface="Century Gothic"/>
                <a:cs typeface="Century Gothic"/>
                <a:sym typeface="Century Gothic"/>
              </a:rPr>
              <a:t>, d’évaluer les types de poste à pourvoir, quelles sont les compétences nécessaires et quel type de profil vous recherchez. Par exemple, si vous avez besoin d’un collaborateur opérationnel sur un logiciel informatique en particulier.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fr" sz="1100">
                <a:solidFill>
                  <a:schemeClr val="dk1"/>
                </a:solidFill>
                <a:latin typeface="Century Gothic"/>
                <a:ea typeface="Century Gothic"/>
                <a:cs typeface="Century Gothic"/>
                <a:sym typeface="Century Gothic"/>
              </a:rPr>
              <a:t>Si vous êtes dans une activité saisonnière, planifiez vos recrutements autour des périodes creuses et d’affluence. Si vous êtes dans un bassin d’emploi concurrentiel ou à faible densité, il faudra encore plus anticiper vos recrutements car vous devrez faire face à une pénurie de profils.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fr" sz="1100">
                <a:solidFill>
                  <a:schemeClr val="dk1"/>
                </a:solidFill>
                <a:latin typeface="Century Gothic"/>
                <a:ea typeface="Century Gothic"/>
                <a:cs typeface="Century Gothic"/>
                <a:sym typeface="Century Gothic"/>
              </a:rPr>
              <a:t>À partir de là, </a:t>
            </a:r>
            <a:r>
              <a:rPr b="1" lang="fr" sz="1100">
                <a:solidFill>
                  <a:schemeClr val="dk1"/>
                </a:solidFill>
                <a:latin typeface="Century Gothic"/>
                <a:ea typeface="Century Gothic"/>
                <a:cs typeface="Century Gothic"/>
                <a:sym typeface="Century Gothic"/>
              </a:rPr>
              <a:t>cartographiez vos besoins en recrutement</a:t>
            </a:r>
            <a:r>
              <a:rPr lang="fr" sz="1100">
                <a:solidFill>
                  <a:schemeClr val="dk1"/>
                </a:solidFill>
                <a:latin typeface="Century Gothic"/>
                <a:ea typeface="Century Gothic"/>
                <a:cs typeface="Century Gothic"/>
                <a:sym typeface="Century Gothic"/>
              </a:rPr>
              <a:t> et détaillez pour chaque poste son importance au sein de votre établissement et le niveau de compétence requis. Cela vous permettra d’y voir plus clair et de prioriser vos recrutements.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138" name="Google Shape;138;p17"/>
          <p:cNvSpPr txBox="1"/>
          <p:nvPr/>
        </p:nvSpPr>
        <p:spPr>
          <a:xfrm>
            <a:off x="378675" y="1876425"/>
            <a:ext cx="2859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solidFill>
                  <a:schemeClr val="lt1"/>
                </a:solidFill>
                <a:latin typeface="Century Gothic"/>
                <a:ea typeface="Century Gothic"/>
                <a:cs typeface="Century Gothic"/>
                <a:sym typeface="Century Gothic"/>
              </a:rPr>
              <a:t>Etape 1</a:t>
            </a:r>
            <a:endParaRPr sz="1100">
              <a:solidFill>
                <a:schemeClr val="lt1"/>
              </a:solidFill>
              <a:latin typeface="Century Gothic"/>
              <a:ea typeface="Century Gothic"/>
              <a:cs typeface="Century Gothic"/>
              <a:sym typeface="Century Gothic"/>
            </a:endParaRPr>
          </a:p>
        </p:txBody>
      </p:sp>
      <p:sp>
        <p:nvSpPr>
          <p:cNvPr id="139" name="Google Shape;13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p:nvPr/>
        </p:nvSpPr>
        <p:spPr>
          <a:xfrm>
            <a:off x="0" y="0"/>
            <a:ext cx="3895800" cy="5153100"/>
          </a:xfrm>
          <a:prstGeom prst="rect">
            <a:avLst/>
          </a:prstGeom>
          <a:solidFill>
            <a:srgbClr val="FF0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BDBDC"/>
              </a:solidFill>
            </a:endParaRPr>
          </a:p>
        </p:txBody>
      </p:sp>
      <p:sp>
        <p:nvSpPr>
          <p:cNvPr id="145" name="Google Shape;145;p18"/>
          <p:cNvSpPr txBox="1"/>
          <p:nvPr/>
        </p:nvSpPr>
        <p:spPr>
          <a:xfrm>
            <a:off x="378675" y="1704975"/>
            <a:ext cx="4328400" cy="2182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fr" sz="2100">
                <a:solidFill>
                  <a:schemeClr val="lt1"/>
                </a:solidFill>
                <a:latin typeface="Century Gothic"/>
                <a:ea typeface="Century Gothic"/>
                <a:cs typeface="Century Gothic"/>
                <a:sym typeface="Century Gothic"/>
              </a:rPr>
              <a:t>Trouver et a</a:t>
            </a:r>
            <a:r>
              <a:rPr b="1" lang="fr" sz="2100">
                <a:solidFill>
                  <a:schemeClr val="lt1"/>
                </a:solidFill>
                <a:latin typeface="Century Gothic"/>
                <a:ea typeface="Century Gothic"/>
                <a:cs typeface="Century Gothic"/>
                <a:sym typeface="Century Gothic"/>
              </a:rPr>
              <a:t>ttirer </a:t>
            </a:r>
            <a:endParaRPr b="1" sz="21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fr" sz="2100">
                <a:solidFill>
                  <a:schemeClr val="lt1"/>
                </a:solidFill>
                <a:latin typeface="Century Gothic"/>
                <a:ea typeface="Century Gothic"/>
                <a:cs typeface="Century Gothic"/>
                <a:sym typeface="Century Gothic"/>
              </a:rPr>
              <a:t>de nouveaux talents</a:t>
            </a:r>
            <a:endParaRPr b="1" sz="21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b="1" sz="2100">
              <a:solidFill>
                <a:schemeClr val="lt1"/>
              </a:solidFill>
              <a:latin typeface="Century Gothic"/>
              <a:ea typeface="Century Gothic"/>
              <a:cs typeface="Century Gothic"/>
              <a:sym typeface="Century Gothic"/>
            </a:endParaRPr>
          </a:p>
        </p:txBody>
      </p:sp>
      <p:sp>
        <p:nvSpPr>
          <p:cNvPr id="146" name="Google Shape;146;p18"/>
          <p:cNvSpPr txBox="1"/>
          <p:nvPr/>
        </p:nvSpPr>
        <p:spPr>
          <a:xfrm>
            <a:off x="4391425" y="441775"/>
            <a:ext cx="4400700" cy="541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Attirer de nouveaux talents est une étape clé. Aujourd’hui sur le secteur tertiaire, les profils les plus recherchés sont aussi les plus sollicités. Il faut donc pouvoir vous démarquer de la concurrence. </a:t>
            </a:r>
            <a:endParaRPr sz="1100">
              <a:solidFill>
                <a:schemeClr val="dk1"/>
              </a:solidFill>
              <a:highlight>
                <a:srgbClr val="FFFFFF"/>
              </a:highlight>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Poster votre annonce et attirer le plus de profils pertinent publiant votre annonces sur  les plateformes où se trouvent votre cible de candidats mais en l’attirant également vers votre site carrière.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fr" sz="1100">
                <a:solidFill>
                  <a:schemeClr val="dk1"/>
                </a:solidFill>
                <a:latin typeface="Century Gothic"/>
                <a:ea typeface="Century Gothic"/>
                <a:cs typeface="Century Gothic"/>
                <a:sym typeface="Century Gothic"/>
              </a:rPr>
              <a:t>Vos annonces doivent être accessibles facilement</a:t>
            </a:r>
            <a:r>
              <a:rPr lang="fr" sz="1100">
                <a:solidFill>
                  <a:schemeClr val="dk1"/>
                </a:solidFill>
                <a:latin typeface="Century Gothic"/>
                <a:ea typeface="Century Gothic"/>
                <a:cs typeface="Century Gothic"/>
                <a:sym typeface="Century Gothic"/>
              </a:rPr>
              <a:t> pour que </a:t>
            </a:r>
            <a:r>
              <a:rPr b="1" lang="fr" sz="1100">
                <a:solidFill>
                  <a:schemeClr val="dk1"/>
                </a:solidFill>
                <a:latin typeface="Century Gothic"/>
                <a:ea typeface="Century Gothic"/>
                <a:cs typeface="Century Gothic"/>
                <a:sym typeface="Century Gothic"/>
              </a:rPr>
              <a:t>les candidats puissent postuler en ligne ou via l’email de votre DRH.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Le</a:t>
            </a:r>
            <a:r>
              <a:rPr b="1" lang="fr" sz="1100">
                <a:solidFill>
                  <a:schemeClr val="dk1"/>
                </a:solidFill>
                <a:latin typeface="Century Gothic"/>
                <a:ea typeface="Century Gothic"/>
                <a:cs typeface="Century Gothic"/>
                <a:sym typeface="Century Gothic"/>
              </a:rPr>
              <a:t> digital est devenu incontournable dans le recrutement des métiers du tertiaire</a:t>
            </a:r>
            <a:r>
              <a:rPr lang="fr" sz="1100">
                <a:solidFill>
                  <a:schemeClr val="dk1"/>
                </a:solidFill>
                <a:latin typeface="Century Gothic"/>
                <a:ea typeface="Century Gothic"/>
                <a:cs typeface="Century Gothic"/>
                <a:sym typeface="Century Gothic"/>
              </a:rPr>
              <a:t>. Cette digitalisation touche toutes les étapes du recrutement, du sourcing, à la préqualification, aux entretiens, en passant par  le suivi des candidatures ou encore  la signature des contrats. Un process de recrutement digitalisé permet de fluidifier l’expérience candidat, d’améliorer la marque employeur et ainsi d’attirer les meilleurs talents.</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147" name="Google Shape;147;p18"/>
          <p:cNvSpPr txBox="1"/>
          <p:nvPr/>
        </p:nvSpPr>
        <p:spPr>
          <a:xfrm>
            <a:off x="378675" y="1876425"/>
            <a:ext cx="2859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solidFill>
                  <a:schemeClr val="lt1"/>
                </a:solidFill>
                <a:latin typeface="Century Gothic"/>
                <a:ea typeface="Century Gothic"/>
                <a:cs typeface="Century Gothic"/>
                <a:sym typeface="Century Gothic"/>
              </a:rPr>
              <a:t>Etape 2</a:t>
            </a:r>
            <a:endParaRPr sz="1100">
              <a:solidFill>
                <a:schemeClr val="lt1"/>
              </a:solidFill>
              <a:latin typeface="Century Gothic"/>
              <a:ea typeface="Century Gothic"/>
              <a:cs typeface="Century Gothic"/>
              <a:sym typeface="Century Gothic"/>
            </a:endParaRPr>
          </a:p>
        </p:txBody>
      </p:sp>
      <p:sp>
        <p:nvSpPr>
          <p:cNvPr id="148" name="Google Shape;14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9"/>
          <p:cNvSpPr/>
          <p:nvPr/>
        </p:nvSpPr>
        <p:spPr>
          <a:xfrm>
            <a:off x="0" y="0"/>
            <a:ext cx="3895800" cy="5153100"/>
          </a:xfrm>
          <a:prstGeom prst="rect">
            <a:avLst/>
          </a:prstGeom>
          <a:solidFill>
            <a:srgbClr val="FED2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BDBDC"/>
              </a:solidFill>
            </a:endParaRPr>
          </a:p>
        </p:txBody>
      </p:sp>
      <p:sp>
        <p:nvSpPr>
          <p:cNvPr id="154" name="Google Shape;154;p19"/>
          <p:cNvSpPr txBox="1"/>
          <p:nvPr/>
        </p:nvSpPr>
        <p:spPr>
          <a:xfrm>
            <a:off x="378675" y="1704975"/>
            <a:ext cx="4328400" cy="2182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fr" sz="2100">
                <a:solidFill>
                  <a:schemeClr val="lt1"/>
                </a:solidFill>
                <a:latin typeface="Century Gothic"/>
                <a:ea typeface="Century Gothic"/>
                <a:cs typeface="Century Gothic"/>
                <a:sym typeface="Century Gothic"/>
              </a:rPr>
              <a:t>Coller aux attentes</a:t>
            </a:r>
            <a:endParaRPr b="1" sz="21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fr" sz="2100">
                <a:solidFill>
                  <a:schemeClr val="lt1"/>
                </a:solidFill>
                <a:latin typeface="Century Gothic"/>
                <a:ea typeface="Century Gothic"/>
                <a:cs typeface="Century Gothic"/>
                <a:sym typeface="Century Gothic"/>
              </a:rPr>
              <a:t>des candidats</a:t>
            </a:r>
            <a:endParaRPr b="1" sz="21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b="1" sz="2100">
              <a:solidFill>
                <a:schemeClr val="lt1"/>
              </a:solidFill>
              <a:latin typeface="Century Gothic"/>
              <a:ea typeface="Century Gothic"/>
              <a:cs typeface="Century Gothic"/>
              <a:sym typeface="Century Gothic"/>
            </a:endParaRPr>
          </a:p>
        </p:txBody>
      </p:sp>
      <p:sp>
        <p:nvSpPr>
          <p:cNvPr id="155" name="Google Shape;155;p19"/>
          <p:cNvSpPr txBox="1"/>
          <p:nvPr/>
        </p:nvSpPr>
        <p:spPr>
          <a:xfrm>
            <a:off x="4349400" y="394525"/>
            <a:ext cx="4400700" cy="541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La troisième étape est de communiquer </a:t>
            </a:r>
            <a:r>
              <a:rPr b="1" lang="fr" sz="1100">
                <a:solidFill>
                  <a:schemeClr val="dk1"/>
                </a:solidFill>
                <a:latin typeface="Century Gothic"/>
                <a:ea typeface="Century Gothic"/>
                <a:cs typeface="Century Gothic"/>
                <a:sym typeface="Century Gothic"/>
              </a:rPr>
              <a:t>une image moderne et attractive de vos métiers</a:t>
            </a:r>
            <a:r>
              <a:rPr lang="fr" sz="1100">
                <a:solidFill>
                  <a:schemeClr val="dk1"/>
                </a:solidFill>
                <a:latin typeface="Century Gothic"/>
                <a:ea typeface="Century Gothic"/>
                <a:cs typeface="Century Gothic"/>
                <a:sym typeface="Century Gothic"/>
              </a:rPr>
              <a:t>. Vous pouvez revoir vos fiches de poste en les renommant avec une terminologie plus valorisante ou en vous inspirant d’autres secteurs.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Mettez en avant des postes polyvalents, leurs perspectives d’évolution et revoyez les fiches de salaire pour qu’elles soient en adéquation avec le marché notamment si vous recherchez des profils très sollicités. Mettez en avant les qualités humaines recherchées également, pour inciter les candidats à vous rejoindre.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fr" sz="1100">
                <a:solidFill>
                  <a:schemeClr val="dk1"/>
                </a:solidFill>
                <a:latin typeface="Century Gothic"/>
                <a:ea typeface="Century Gothic"/>
                <a:cs typeface="Century Gothic"/>
                <a:sym typeface="Century Gothic"/>
              </a:rPr>
              <a:t>M</a:t>
            </a:r>
            <a:r>
              <a:rPr b="1" lang="fr" sz="1100">
                <a:solidFill>
                  <a:schemeClr val="dk1"/>
                </a:solidFill>
                <a:latin typeface="Century Gothic"/>
                <a:ea typeface="Century Gothic"/>
                <a:cs typeface="Century Gothic"/>
                <a:sym typeface="Century Gothic"/>
              </a:rPr>
              <a:t>isez sur la marque employeur</a:t>
            </a:r>
            <a:r>
              <a:rPr lang="fr" sz="1100">
                <a:solidFill>
                  <a:schemeClr val="dk1"/>
                </a:solidFill>
                <a:latin typeface="Century Gothic"/>
                <a:ea typeface="Century Gothic"/>
                <a:cs typeface="Century Gothic"/>
                <a:sym typeface="Century Gothic"/>
              </a:rPr>
              <a:t>. Valorisez les valeurs de votre entreprise</a:t>
            </a:r>
            <a:r>
              <a:rPr lang="fr" sz="1000">
                <a:solidFill>
                  <a:schemeClr val="dk1"/>
                </a:solidFill>
                <a:latin typeface="Century Gothic"/>
                <a:ea typeface="Century Gothic"/>
                <a:cs typeface="Century Gothic"/>
                <a:sym typeface="Century Gothic"/>
              </a:rPr>
              <a:t>, </a:t>
            </a:r>
            <a:r>
              <a:rPr lang="fr" sz="1100">
                <a:solidFill>
                  <a:schemeClr val="dk1"/>
                </a:solidFill>
                <a:highlight>
                  <a:srgbClr val="FFFFFF"/>
                </a:highlight>
              </a:rPr>
              <a:t>v</a:t>
            </a:r>
            <a:r>
              <a:rPr lang="fr" sz="1100">
                <a:solidFill>
                  <a:schemeClr val="dk1"/>
                </a:solidFill>
                <a:highlight>
                  <a:srgbClr val="FFFFFF"/>
                </a:highlight>
                <a:latin typeface="Century Gothic"/>
                <a:ea typeface="Century Gothic"/>
                <a:cs typeface="Century Gothic"/>
                <a:sym typeface="Century Gothic"/>
              </a:rPr>
              <a:t>otre histoire, votre activité, votre environnement de travail, autant d'éléments que les potentiels candidats vont rechercher avant de postuler. </a:t>
            </a:r>
            <a:endParaRPr sz="1100">
              <a:solidFill>
                <a:schemeClr val="dk1"/>
              </a:solidFill>
              <a:highlight>
                <a:srgbClr val="FFFFFF"/>
              </a:highlight>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Dans un contexte où les candidats sont de plus en plus en quête de sens, parlez de vos valeurs, de l’atmosphère et la prise en compte du bien être des salariés au sein de votre entreprise, afin de vous distinguer. Bref, </a:t>
            </a:r>
            <a:r>
              <a:rPr b="1" lang="fr" sz="1100">
                <a:solidFill>
                  <a:schemeClr val="dk1"/>
                </a:solidFill>
                <a:latin typeface="Century Gothic"/>
                <a:ea typeface="Century Gothic"/>
                <a:cs typeface="Century Gothic"/>
                <a:sym typeface="Century Gothic"/>
              </a:rPr>
              <a:t>pensez à séduire</a:t>
            </a:r>
            <a:r>
              <a:rPr lang="fr" sz="1100">
                <a:solidFill>
                  <a:schemeClr val="dk1"/>
                </a:solidFill>
                <a:latin typeface="Century Gothic"/>
                <a:ea typeface="Century Gothic"/>
                <a:cs typeface="Century Gothic"/>
                <a:sym typeface="Century Gothic"/>
              </a:rPr>
              <a:t>, surtout dans ce </a:t>
            </a:r>
            <a:r>
              <a:rPr b="1" lang="fr" sz="1100">
                <a:solidFill>
                  <a:schemeClr val="dk1"/>
                </a:solidFill>
                <a:latin typeface="Century Gothic"/>
                <a:ea typeface="Century Gothic"/>
                <a:cs typeface="Century Gothic"/>
                <a:sym typeface="Century Gothic"/>
              </a:rPr>
              <a:t>contexte de guerre des talents.</a:t>
            </a:r>
            <a:endParaRPr b="1"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156" name="Google Shape;156;p19"/>
          <p:cNvSpPr txBox="1"/>
          <p:nvPr/>
        </p:nvSpPr>
        <p:spPr>
          <a:xfrm>
            <a:off x="378675" y="1876425"/>
            <a:ext cx="2859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solidFill>
                  <a:schemeClr val="lt1"/>
                </a:solidFill>
                <a:latin typeface="Century Gothic"/>
                <a:ea typeface="Century Gothic"/>
                <a:cs typeface="Century Gothic"/>
                <a:sym typeface="Century Gothic"/>
              </a:rPr>
              <a:t>Etape 3</a:t>
            </a:r>
            <a:endParaRPr sz="1100">
              <a:solidFill>
                <a:schemeClr val="lt1"/>
              </a:solidFill>
              <a:latin typeface="Century Gothic"/>
              <a:ea typeface="Century Gothic"/>
              <a:cs typeface="Century Gothic"/>
              <a:sym typeface="Century Gothic"/>
            </a:endParaRPr>
          </a:p>
        </p:txBody>
      </p:sp>
      <p:sp>
        <p:nvSpPr>
          <p:cNvPr id="157" name="Google Shape;15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p:nvPr/>
        </p:nvSpPr>
        <p:spPr>
          <a:xfrm>
            <a:off x="0" y="0"/>
            <a:ext cx="3895800" cy="5153100"/>
          </a:xfrm>
          <a:prstGeom prst="rect">
            <a:avLst/>
          </a:prstGeom>
          <a:solidFill>
            <a:srgbClr val="2D2D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BDBDC"/>
              </a:solidFill>
            </a:endParaRPr>
          </a:p>
        </p:txBody>
      </p:sp>
      <p:sp>
        <p:nvSpPr>
          <p:cNvPr id="163" name="Google Shape;163;p20"/>
          <p:cNvSpPr txBox="1"/>
          <p:nvPr/>
        </p:nvSpPr>
        <p:spPr>
          <a:xfrm>
            <a:off x="378675" y="2105800"/>
            <a:ext cx="4328400" cy="1782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fr" sz="2100">
                <a:solidFill>
                  <a:schemeClr val="lt1"/>
                </a:solidFill>
                <a:latin typeface="Century Gothic"/>
                <a:ea typeface="Century Gothic"/>
                <a:cs typeface="Century Gothic"/>
                <a:sym typeface="Century Gothic"/>
              </a:rPr>
              <a:t>Externaliser </a:t>
            </a:r>
            <a:endParaRPr b="1" sz="2100">
              <a:solidFill>
                <a:schemeClr val="lt1"/>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rPr b="1" lang="fr" sz="2100">
                <a:solidFill>
                  <a:schemeClr val="lt1"/>
                </a:solidFill>
                <a:latin typeface="Century Gothic"/>
                <a:ea typeface="Century Gothic"/>
                <a:cs typeface="Century Gothic"/>
                <a:sym typeface="Century Gothic"/>
              </a:rPr>
              <a:t>votre recrutement</a:t>
            </a:r>
            <a:endParaRPr b="1" sz="21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b="1" sz="21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b="1" sz="2100">
              <a:solidFill>
                <a:schemeClr val="lt1"/>
              </a:solidFill>
              <a:latin typeface="Century Gothic"/>
              <a:ea typeface="Century Gothic"/>
              <a:cs typeface="Century Gothic"/>
              <a:sym typeface="Century Gothic"/>
            </a:endParaRPr>
          </a:p>
        </p:txBody>
      </p:sp>
      <p:sp>
        <p:nvSpPr>
          <p:cNvPr id="164" name="Google Shape;164;p20"/>
          <p:cNvSpPr txBox="1"/>
          <p:nvPr/>
        </p:nvSpPr>
        <p:spPr>
          <a:xfrm>
            <a:off x="4286250" y="249325"/>
            <a:ext cx="4328400" cy="171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Les agences de recrutement digital disposent d’un vivier de talents conséquent, y compris sur des profils rares ou très demandés qu’elles peuvent mobiliser rapidement. Leur rôle est de vous </a:t>
            </a:r>
            <a:r>
              <a:rPr b="1" lang="fr" sz="1100">
                <a:solidFill>
                  <a:schemeClr val="dk1"/>
                </a:solidFill>
                <a:latin typeface="Century Gothic"/>
                <a:ea typeface="Century Gothic"/>
                <a:cs typeface="Century Gothic"/>
                <a:sym typeface="Century Gothic"/>
              </a:rPr>
              <a:t>faire gagner du temps et de recruter pour vous plus efficacement les meilleurs profils.</a:t>
            </a:r>
            <a:r>
              <a:rPr lang="fr" sz="1100">
                <a:solidFill>
                  <a:schemeClr val="dk1"/>
                </a:solidFill>
                <a:latin typeface="Century Gothic"/>
                <a:ea typeface="Century Gothic"/>
                <a:cs typeface="Century Gothic"/>
                <a:sym typeface="Century Gothic"/>
              </a:rPr>
              <a:t>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165" name="Google Shape;165;p20"/>
          <p:cNvSpPr txBox="1"/>
          <p:nvPr/>
        </p:nvSpPr>
        <p:spPr>
          <a:xfrm>
            <a:off x="378675" y="1876425"/>
            <a:ext cx="2859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solidFill>
                  <a:schemeClr val="lt1"/>
                </a:solidFill>
                <a:latin typeface="Century Gothic"/>
                <a:ea typeface="Century Gothic"/>
                <a:cs typeface="Century Gothic"/>
                <a:sym typeface="Century Gothic"/>
              </a:rPr>
              <a:t>Etape 4</a:t>
            </a:r>
            <a:endParaRPr sz="1100">
              <a:solidFill>
                <a:schemeClr val="lt1"/>
              </a:solidFill>
              <a:latin typeface="Century Gothic"/>
              <a:ea typeface="Century Gothic"/>
              <a:cs typeface="Century Gothic"/>
              <a:sym typeface="Century Gothic"/>
            </a:endParaRPr>
          </a:p>
        </p:txBody>
      </p:sp>
      <p:sp>
        <p:nvSpPr>
          <p:cNvPr id="166" name="Google Shape;166;p20"/>
          <p:cNvSpPr txBox="1"/>
          <p:nvPr/>
        </p:nvSpPr>
        <p:spPr>
          <a:xfrm>
            <a:off x="6063748" y="1564725"/>
            <a:ext cx="2798700" cy="3190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900">
                <a:solidFill>
                  <a:schemeClr val="dk1"/>
                </a:solidFill>
                <a:latin typeface="Century Gothic"/>
                <a:ea typeface="Century Gothic"/>
                <a:cs typeface="Century Gothic"/>
                <a:sym typeface="Century Gothic"/>
              </a:rPr>
              <a:t>Une agence de recrutement digital comme Bruce permet de </a:t>
            </a:r>
            <a:r>
              <a:rPr b="1" lang="fr" sz="900">
                <a:solidFill>
                  <a:schemeClr val="dk1"/>
                </a:solidFill>
                <a:latin typeface="Century Gothic"/>
                <a:ea typeface="Century Gothic"/>
                <a:cs typeface="Century Gothic"/>
                <a:sym typeface="Century Gothic"/>
              </a:rPr>
              <a:t>réduire le temps de recherche en identifiant rapidement ces profils grâce à son algorithme de matching. </a:t>
            </a:r>
            <a:r>
              <a:rPr lang="fr" sz="900">
                <a:solidFill>
                  <a:schemeClr val="dk1"/>
                </a:solidFill>
                <a:latin typeface="Century Gothic"/>
                <a:ea typeface="Century Gothic"/>
                <a:cs typeface="Century Gothic"/>
                <a:sym typeface="Century Gothic"/>
              </a:rPr>
              <a:t>Les bons profils sont immédiatement associés à la mission et peuvent passer plus rapidement à l’étape de préqualification. </a:t>
            </a:r>
            <a:endParaRPr sz="9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9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fr" sz="900">
                <a:solidFill>
                  <a:schemeClr val="dk1"/>
                </a:solidFill>
                <a:latin typeface="Century Gothic"/>
                <a:ea typeface="Century Gothic"/>
                <a:cs typeface="Century Gothic"/>
                <a:sym typeface="Century Gothic"/>
              </a:rPr>
              <a:t>Avec Bruce</a:t>
            </a:r>
            <a:r>
              <a:rPr lang="fr" sz="900">
                <a:solidFill>
                  <a:schemeClr val="dk1"/>
                </a:solidFill>
                <a:latin typeface="Century Gothic"/>
                <a:ea typeface="Century Gothic"/>
                <a:cs typeface="Century Gothic"/>
                <a:sym typeface="Century Gothic"/>
              </a:rPr>
              <a:t>, vous pouvez faire passer </a:t>
            </a:r>
            <a:r>
              <a:rPr b="1" lang="fr" sz="900">
                <a:solidFill>
                  <a:schemeClr val="dk1"/>
                </a:solidFill>
                <a:latin typeface="Century Gothic"/>
                <a:ea typeface="Century Gothic"/>
                <a:cs typeface="Century Gothic"/>
                <a:sym typeface="Century Gothic"/>
              </a:rPr>
              <a:t>des entretiens en vidéo</a:t>
            </a:r>
            <a:r>
              <a:rPr lang="fr" sz="900">
                <a:solidFill>
                  <a:schemeClr val="dk1"/>
                </a:solidFill>
                <a:latin typeface="Century Gothic"/>
                <a:ea typeface="Century Gothic"/>
                <a:cs typeface="Century Gothic"/>
                <a:sym typeface="Century Gothic"/>
              </a:rPr>
              <a:t>, </a:t>
            </a:r>
            <a:r>
              <a:rPr b="1" lang="fr" sz="900">
                <a:solidFill>
                  <a:schemeClr val="dk1"/>
                </a:solidFill>
                <a:latin typeface="Century Gothic"/>
                <a:ea typeface="Century Gothic"/>
                <a:cs typeface="Century Gothic"/>
                <a:sym typeface="Century Gothic"/>
              </a:rPr>
              <a:t>s</a:t>
            </a:r>
            <a:r>
              <a:rPr b="1" lang="fr" sz="900">
                <a:solidFill>
                  <a:schemeClr val="dk1"/>
                </a:solidFill>
                <a:latin typeface="Century Gothic"/>
                <a:ea typeface="Century Gothic"/>
                <a:cs typeface="Century Gothic"/>
                <a:sym typeface="Century Gothic"/>
              </a:rPr>
              <a:t>igner des contrats en ligne</a:t>
            </a:r>
            <a:r>
              <a:rPr lang="fr" sz="900">
                <a:solidFill>
                  <a:schemeClr val="dk1"/>
                </a:solidFill>
                <a:latin typeface="Century Gothic"/>
                <a:ea typeface="Century Gothic"/>
                <a:cs typeface="Century Gothic"/>
                <a:sym typeface="Century Gothic"/>
              </a:rPr>
              <a:t> et obtenir des renforts pour répondre à vos besoins en personnel.</a:t>
            </a:r>
            <a:endParaRPr sz="9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9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900">
                <a:solidFill>
                  <a:schemeClr val="dk1"/>
                </a:solidFill>
                <a:latin typeface="Century Gothic"/>
                <a:ea typeface="Century Gothic"/>
                <a:cs typeface="Century Gothic"/>
                <a:sym typeface="Century Gothic"/>
              </a:rPr>
              <a:t>Bruce propose une approche centralisée</a:t>
            </a:r>
            <a:r>
              <a:rPr b="1" lang="fr" sz="900">
                <a:solidFill>
                  <a:schemeClr val="dk1"/>
                </a:solidFill>
                <a:latin typeface="Century Gothic"/>
                <a:ea typeface="Century Gothic"/>
                <a:cs typeface="Century Gothic"/>
                <a:sym typeface="Century Gothic"/>
              </a:rPr>
              <a:t> sans agence physique </a:t>
            </a:r>
            <a:r>
              <a:rPr lang="fr" sz="900">
                <a:solidFill>
                  <a:schemeClr val="dk1"/>
                </a:solidFill>
                <a:latin typeface="Century Gothic"/>
                <a:ea typeface="Century Gothic"/>
                <a:cs typeface="Century Gothic"/>
                <a:sym typeface="Century Gothic"/>
              </a:rPr>
              <a:t>qui permet un recrutement non discriminant grâce à la </a:t>
            </a:r>
            <a:r>
              <a:rPr b="1" lang="fr" sz="900">
                <a:solidFill>
                  <a:schemeClr val="dk1"/>
                </a:solidFill>
                <a:latin typeface="Century Gothic"/>
                <a:ea typeface="Century Gothic"/>
                <a:cs typeface="Century Gothic"/>
                <a:sym typeface="Century Gothic"/>
              </a:rPr>
              <a:t>technologie de l’intelligence artificielle et la mise à disposition de consultants experts en recrutement en tertiaire.</a:t>
            </a:r>
            <a:endParaRPr sz="1200"/>
          </a:p>
        </p:txBody>
      </p:sp>
      <p:pic>
        <p:nvPicPr>
          <p:cNvPr id="167" name="Google Shape;167;p20"/>
          <p:cNvPicPr preferRelativeResize="0"/>
          <p:nvPr/>
        </p:nvPicPr>
        <p:blipFill rotWithShape="1">
          <a:blip r:embed="rId3">
            <a:alphaModFix/>
          </a:blip>
          <a:srcRect b="0" l="22644" r="20084" t="0"/>
          <a:stretch/>
        </p:blipFill>
        <p:spPr>
          <a:xfrm>
            <a:off x="4286244" y="1477049"/>
            <a:ext cx="1876049" cy="3275775"/>
          </a:xfrm>
          <a:prstGeom prst="rect">
            <a:avLst/>
          </a:prstGeom>
          <a:noFill/>
          <a:ln>
            <a:noFill/>
          </a:ln>
        </p:spPr>
      </p:pic>
      <p:sp>
        <p:nvSpPr>
          <p:cNvPr id="168" name="Google Shape;16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p:nvPr/>
        </p:nvSpPr>
        <p:spPr>
          <a:xfrm>
            <a:off x="0" y="0"/>
            <a:ext cx="3895800" cy="5153100"/>
          </a:xfrm>
          <a:prstGeom prst="rect">
            <a:avLst/>
          </a:prstGeom>
          <a:solidFill>
            <a:srgbClr val="7BD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BDBDC"/>
              </a:solidFill>
            </a:endParaRPr>
          </a:p>
        </p:txBody>
      </p:sp>
      <p:sp>
        <p:nvSpPr>
          <p:cNvPr id="174" name="Google Shape;174;p21"/>
          <p:cNvSpPr txBox="1"/>
          <p:nvPr/>
        </p:nvSpPr>
        <p:spPr>
          <a:xfrm>
            <a:off x="378675" y="2105800"/>
            <a:ext cx="4328400" cy="1782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fr" sz="2100">
                <a:solidFill>
                  <a:schemeClr val="lt1"/>
                </a:solidFill>
                <a:latin typeface="Century Gothic"/>
                <a:ea typeface="Century Gothic"/>
                <a:cs typeface="Century Gothic"/>
                <a:sym typeface="Century Gothic"/>
              </a:rPr>
              <a:t>Sélectionner </a:t>
            </a:r>
            <a:endParaRPr b="1" sz="2100">
              <a:solidFill>
                <a:schemeClr val="lt1"/>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b="1" lang="fr" sz="2100">
                <a:solidFill>
                  <a:schemeClr val="lt1"/>
                </a:solidFill>
                <a:latin typeface="Century Gothic"/>
                <a:ea typeface="Century Gothic"/>
                <a:cs typeface="Century Gothic"/>
                <a:sym typeface="Century Gothic"/>
              </a:rPr>
              <a:t>les candidats</a:t>
            </a:r>
            <a:endParaRPr b="1" sz="2100">
              <a:solidFill>
                <a:schemeClr val="lt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b="1" sz="21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b="1" sz="2100">
              <a:solidFill>
                <a:schemeClr val="lt1"/>
              </a:solidFill>
              <a:latin typeface="Century Gothic"/>
              <a:ea typeface="Century Gothic"/>
              <a:cs typeface="Century Gothic"/>
              <a:sym typeface="Century Gothic"/>
            </a:endParaRPr>
          </a:p>
        </p:txBody>
      </p:sp>
      <p:sp>
        <p:nvSpPr>
          <p:cNvPr id="175" name="Google Shape;175;p21"/>
          <p:cNvSpPr txBox="1"/>
          <p:nvPr/>
        </p:nvSpPr>
        <p:spPr>
          <a:xfrm>
            <a:off x="4338850" y="721075"/>
            <a:ext cx="4400700" cy="424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Définissez un </a:t>
            </a:r>
            <a:r>
              <a:rPr b="1" lang="fr" sz="1100">
                <a:solidFill>
                  <a:schemeClr val="dk1"/>
                </a:solidFill>
                <a:latin typeface="Century Gothic"/>
                <a:ea typeface="Century Gothic"/>
                <a:cs typeface="Century Gothic"/>
                <a:sym typeface="Century Gothic"/>
              </a:rPr>
              <a:t>processus de recrutement spécifique</a:t>
            </a:r>
            <a:r>
              <a:rPr lang="fr" sz="1100">
                <a:solidFill>
                  <a:schemeClr val="dk1"/>
                </a:solidFill>
                <a:latin typeface="Century Gothic"/>
                <a:ea typeface="Century Gothic"/>
                <a:cs typeface="Century Gothic"/>
                <a:sym typeface="Century Gothic"/>
              </a:rPr>
              <a:t> selon le profil recherché. Recruter un business développeur, un assistant administratif ou un téléconseiller ne demande pas les mêmes critères de sélection. Simplifiez toute la phase de sourcing CV avec des critères clairs et précis et de préqualification pour vous focaliser sur l’entretien.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En entretien les bases d’évaluation sont : </a:t>
            </a:r>
            <a:r>
              <a:rPr b="1" lang="fr" sz="1100">
                <a:solidFill>
                  <a:schemeClr val="dk1"/>
                </a:solidFill>
                <a:latin typeface="Century Gothic"/>
                <a:ea typeface="Century Gothic"/>
                <a:cs typeface="Century Gothic"/>
                <a:sym typeface="Century Gothic"/>
              </a:rPr>
              <a:t>l’expérience, le diplôme, la motivation et le savoir-être.</a:t>
            </a:r>
            <a:r>
              <a:rPr lang="fr" sz="1100">
                <a:solidFill>
                  <a:schemeClr val="dk1"/>
                </a:solidFill>
                <a:latin typeface="Century Gothic"/>
                <a:ea typeface="Century Gothic"/>
                <a:cs typeface="Century Gothic"/>
                <a:sym typeface="Century Gothic"/>
              </a:rPr>
              <a:t> Des compétences comme la gestion du stress, la capacité d’adaptation ou de dialogue sont des atouts à déceler chez vos candidats. Ne négligez pas les candidats qui peuvent provenir d’écoles moins </a:t>
            </a:r>
            <a:r>
              <a:rPr lang="fr" sz="1100">
                <a:solidFill>
                  <a:schemeClr val="dk1"/>
                </a:solidFill>
                <a:latin typeface="Century Gothic"/>
                <a:ea typeface="Century Gothic"/>
                <a:cs typeface="Century Gothic"/>
                <a:sym typeface="Century Gothic"/>
              </a:rPr>
              <a:t>renommées</a:t>
            </a:r>
            <a:r>
              <a:rPr lang="fr" sz="1100">
                <a:solidFill>
                  <a:schemeClr val="dk1"/>
                </a:solidFill>
                <a:latin typeface="Century Gothic"/>
                <a:ea typeface="Century Gothic"/>
                <a:cs typeface="Century Gothic"/>
                <a:sym typeface="Century Gothic"/>
              </a:rPr>
              <a:t>. La plupart du temps, les meilleurs profils sont ceux dont les critères d’expérience et de compétences acquises comptent le plus.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fr" sz="1100">
                <a:solidFill>
                  <a:schemeClr val="dk1"/>
                </a:solidFill>
                <a:latin typeface="Century Gothic"/>
                <a:ea typeface="Century Gothic"/>
                <a:cs typeface="Century Gothic"/>
                <a:sym typeface="Century Gothic"/>
              </a:rPr>
              <a:t>Egalement, </a:t>
            </a:r>
            <a:r>
              <a:rPr b="1" lang="fr" sz="1100">
                <a:solidFill>
                  <a:schemeClr val="dk1"/>
                </a:solidFill>
                <a:latin typeface="Century Gothic"/>
                <a:ea typeface="Century Gothic"/>
                <a:cs typeface="Century Gothic"/>
                <a:sym typeface="Century Gothic"/>
              </a:rPr>
              <a:t>pensez à l’équipe</a:t>
            </a:r>
            <a:r>
              <a:rPr lang="fr" sz="1100">
                <a:solidFill>
                  <a:schemeClr val="dk1"/>
                </a:solidFill>
                <a:latin typeface="Century Gothic"/>
                <a:ea typeface="Century Gothic"/>
                <a:cs typeface="Century Gothic"/>
                <a:sym typeface="Century Gothic"/>
              </a:rPr>
              <a:t> que le candidat intégrera. L’essentiel lorsque vous intégrez un candidat, est qu’il se sente bien dans son équipe et qu’il se retrouve dans la culture de l’entreprise. </a:t>
            </a:r>
            <a:endParaRPr sz="1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176" name="Google Shape;176;p21"/>
          <p:cNvSpPr txBox="1"/>
          <p:nvPr/>
        </p:nvSpPr>
        <p:spPr>
          <a:xfrm>
            <a:off x="378675" y="1876425"/>
            <a:ext cx="2859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solidFill>
                  <a:schemeClr val="lt1"/>
                </a:solidFill>
                <a:latin typeface="Century Gothic"/>
                <a:ea typeface="Century Gothic"/>
                <a:cs typeface="Century Gothic"/>
                <a:sym typeface="Century Gothic"/>
              </a:rPr>
              <a:t>Etape 5</a:t>
            </a:r>
            <a:endParaRPr sz="1100">
              <a:solidFill>
                <a:schemeClr val="lt1"/>
              </a:solidFill>
              <a:latin typeface="Century Gothic"/>
              <a:ea typeface="Century Gothic"/>
              <a:cs typeface="Century Gothic"/>
              <a:sym typeface="Century Gothic"/>
            </a:endParaRPr>
          </a:p>
        </p:txBody>
      </p:sp>
      <p:sp>
        <p:nvSpPr>
          <p:cNvPr id="177" name="Google Shape;177;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